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8"/>
  </p:notesMasterIdLst>
  <p:sldIdLst>
    <p:sldId id="499" r:id="rId2"/>
    <p:sldId id="257"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56" r:id="rId34"/>
    <p:sldId id="357" r:id="rId35"/>
    <p:sldId id="358" r:id="rId36"/>
    <p:sldId id="359" r:id="rId37"/>
    <p:sldId id="360" r:id="rId38"/>
    <p:sldId id="361" r:id="rId39"/>
    <p:sldId id="362" r:id="rId40"/>
    <p:sldId id="363" r:id="rId41"/>
    <p:sldId id="364" r:id="rId42"/>
    <p:sldId id="365" r:id="rId43"/>
    <p:sldId id="366" r:id="rId44"/>
    <p:sldId id="367" r:id="rId45"/>
    <p:sldId id="368" r:id="rId46"/>
    <p:sldId id="369" r:id="rId47"/>
    <p:sldId id="370" r:id="rId48"/>
    <p:sldId id="371" r:id="rId49"/>
    <p:sldId id="372" r:id="rId50"/>
    <p:sldId id="373" r:id="rId51"/>
    <p:sldId id="374" r:id="rId52"/>
    <p:sldId id="375" r:id="rId53"/>
    <p:sldId id="376" r:id="rId54"/>
    <p:sldId id="377" r:id="rId55"/>
    <p:sldId id="378" r:id="rId56"/>
    <p:sldId id="379" r:id="rId57"/>
    <p:sldId id="380" r:id="rId58"/>
    <p:sldId id="381" r:id="rId59"/>
    <p:sldId id="382" r:id="rId60"/>
    <p:sldId id="383" r:id="rId61"/>
    <p:sldId id="384" r:id="rId62"/>
    <p:sldId id="385" r:id="rId63"/>
    <p:sldId id="386" r:id="rId64"/>
    <p:sldId id="387" r:id="rId65"/>
    <p:sldId id="388" r:id="rId66"/>
    <p:sldId id="389" r:id="rId67"/>
    <p:sldId id="390" r:id="rId68"/>
    <p:sldId id="391" r:id="rId69"/>
    <p:sldId id="392" r:id="rId70"/>
    <p:sldId id="393" r:id="rId71"/>
    <p:sldId id="394" r:id="rId72"/>
    <p:sldId id="395" r:id="rId73"/>
    <p:sldId id="396" r:id="rId74"/>
    <p:sldId id="397" r:id="rId75"/>
    <p:sldId id="398" r:id="rId76"/>
    <p:sldId id="399" r:id="rId77"/>
    <p:sldId id="400" r:id="rId78"/>
    <p:sldId id="401" r:id="rId79"/>
    <p:sldId id="402" r:id="rId80"/>
    <p:sldId id="403" r:id="rId81"/>
    <p:sldId id="404" r:id="rId82"/>
    <p:sldId id="405" r:id="rId83"/>
    <p:sldId id="406" r:id="rId84"/>
    <p:sldId id="407" r:id="rId85"/>
    <p:sldId id="408" r:id="rId86"/>
    <p:sldId id="409" r:id="rId87"/>
    <p:sldId id="410" r:id="rId88"/>
    <p:sldId id="411" r:id="rId89"/>
    <p:sldId id="413" r:id="rId90"/>
    <p:sldId id="414" r:id="rId91"/>
    <p:sldId id="416" r:id="rId92"/>
    <p:sldId id="417" r:id="rId93"/>
    <p:sldId id="418" r:id="rId94"/>
    <p:sldId id="419" r:id="rId95"/>
    <p:sldId id="420" r:id="rId96"/>
    <p:sldId id="421" r:id="rId97"/>
    <p:sldId id="422" r:id="rId98"/>
    <p:sldId id="423" r:id="rId99"/>
    <p:sldId id="424" r:id="rId100"/>
    <p:sldId id="425" r:id="rId101"/>
    <p:sldId id="426" r:id="rId102"/>
    <p:sldId id="427" r:id="rId103"/>
    <p:sldId id="428" r:id="rId104"/>
    <p:sldId id="429" r:id="rId105"/>
    <p:sldId id="430" r:id="rId106"/>
    <p:sldId id="431" r:id="rId107"/>
    <p:sldId id="432" r:id="rId108"/>
    <p:sldId id="433" r:id="rId109"/>
    <p:sldId id="434" r:id="rId110"/>
    <p:sldId id="435" r:id="rId111"/>
    <p:sldId id="436" r:id="rId112"/>
    <p:sldId id="437" r:id="rId113"/>
    <p:sldId id="438" r:id="rId114"/>
    <p:sldId id="439" r:id="rId115"/>
    <p:sldId id="440" r:id="rId116"/>
    <p:sldId id="441" r:id="rId117"/>
    <p:sldId id="442" r:id="rId118"/>
    <p:sldId id="443" r:id="rId119"/>
    <p:sldId id="444" r:id="rId120"/>
    <p:sldId id="445" r:id="rId121"/>
    <p:sldId id="446" r:id="rId122"/>
    <p:sldId id="447" r:id="rId123"/>
    <p:sldId id="448" r:id="rId124"/>
    <p:sldId id="449" r:id="rId125"/>
    <p:sldId id="450" r:id="rId126"/>
    <p:sldId id="451" r:id="rId127"/>
    <p:sldId id="452" r:id="rId128"/>
    <p:sldId id="453" r:id="rId129"/>
    <p:sldId id="454" r:id="rId130"/>
    <p:sldId id="455" r:id="rId131"/>
    <p:sldId id="464" r:id="rId132"/>
    <p:sldId id="465" r:id="rId133"/>
    <p:sldId id="466" r:id="rId134"/>
    <p:sldId id="467" r:id="rId135"/>
    <p:sldId id="468" r:id="rId136"/>
    <p:sldId id="469" r:id="rId137"/>
    <p:sldId id="470" r:id="rId138"/>
    <p:sldId id="471" r:id="rId139"/>
    <p:sldId id="472" r:id="rId140"/>
    <p:sldId id="473" r:id="rId141"/>
    <p:sldId id="474" r:id="rId142"/>
    <p:sldId id="475" r:id="rId143"/>
    <p:sldId id="476" r:id="rId144"/>
    <p:sldId id="477" r:id="rId145"/>
    <p:sldId id="478" r:id="rId146"/>
    <p:sldId id="479" r:id="rId147"/>
    <p:sldId id="480" r:id="rId148"/>
    <p:sldId id="481" r:id="rId149"/>
    <p:sldId id="482" r:id="rId150"/>
    <p:sldId id="483" r:id="rId151"/>
    <p:sldId id="456" r:id="rId152"/>
    <p:sldId id="484" r:id="rId153"/>
    <p:sldId id="485" r:id="rId154"/>
    <p:sldId id="486" r:id="rId155"/>
    <p:sldId id="487" r:id="rId156"/>
    <p:sldId id="488" r:id="rId157"/>
    <p:sldId id="489" r:id="rId158"/>
    <p:sldId id="490" r:id="rId159"/>
    <p:sldId id="491" r:id="rId160"/>
    <p:sldId id="492" r:id="rId161"/>
    <p:sldId id="493" r:id="rId162"/>
    <p:sldId id="494" r:id="rId163"/>
    <p:sldId id="495" r:id="rId164"/>
    <p:sldId id="496" r:id="rId165"/>
    <p:sldId id="497" r:id="rId166"/>
    <p:sldId id="325" r:id="rId16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0"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tableStyles" Target="tableStyle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8F80C0-C679-4521-866A-DC0A6D85B899}" type="datetimeFigureOut">
              <a:rPr lang="ru-RU" smtClean="0"/>
              <a:t>10.12.2018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BDC328-A081-4F88-A1E6-95A1863572A2}" type="slidenum">
              <a:rPr lang="ru-RU" smtClean="0"/>
              <a:t>‹#›</a:t>
            </a:fld>
            <a:endParaRPr lang="ru-RU"/>
          </a:p>
        </p:txBody>
      </p:sp>
    </p:spTree>
    <p:extLst>
      <p:ext uri="{BB962C8B-B14F-4D97-AF65-F5344CB8AC3E}">
        <p14:creationId xmlns:p14="http://schemas.microsoft.com/office/powerpoint/2010/main" val="610409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ru-RU" smtClean="0"/>
          </a:p>
        </p:txBody>
      </p:sp>
      <p:sp>
        <p:nvSpPr>
          <p:cNvPr id="16388"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E2D6160A-0AB9-40C5-8974-1F92209FFD32}" type="slidenum">
              <a:rPr lang="ru-RU">
                <a:latin typeface="Tahoma" pitchFamily="34" charset="0"/>
              </a:rPr>
              <a:pPr eaLnBrk="1" hangingPunct="1"/>
              <a:t>1</a:t>
            </a:fld>
            <a:endParaRPr lang="ru-RU">
              <a:latin typeface="Taho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
        <p:nvSpPr>
          <p:cNvPr id="8" name="Content Placeholder 7"/>
          <p:cNvSpPr>
            <a:spLocks noGrp="1"/>
          </p:cNvSpPr>
          <p:nvPr>
            <p:ph sz="quarter" idx="13"/>
          </p:nvPr>
        </p:nvSpPr>
        <p:spPr>
          <a:xfrm>
            <a:off x="609600" y="1600200"/>
            <a:ext cx="79248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E55A0367-62C7-48DB-BC2F-76123D7EC716}" type="datetimeFigureOut">
              <a:rPr lang="ru-RU" smtClean="0"/>
              <a:t>10.12.2018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5" name="Date Placeholder 4"/>
          <p:cNvSpPr>
            <a:spLocks noGrp="1"/>
          </p:cNvSpPr>
          <p:nvPr>
            <p:ph type="dt" sz="half" idx="10"/>
          </p:nvPr>
        </p:nvSpPr>
        <p:spPr/>
        <p:txBody>
          <a:bodyPr/>
          <a:lstStyle/>
          <a:p>
            <a:fld id="{E55A0367-62C7-48DB-BC2F-76123D7EC716}"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E55A0367-62C7-48DB-BC2F-76123D7EC716}" type="datetimeFigureOut">
              <a:rPr lang="ru-RU" smtClean="0"/>
              <a:t>10.12.2018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E55A0367-62C7-48DB-BC2F-76123D7EC716}" type="datetimeFigureOut">
              <a:rPr lang="ru-RU" smtClean="0"/>
              <a:t>10.12.2018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5A0367-62C7-48DB-BC2F-76123D7EC716}" type="datetimeFigureOut">
              <a:rPr lang="ru-RU" smtClean="0"/>
              <a:t>10.12.2018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55A0367-62C7-48DB-BC2F-76123D7EC716}"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E55A0367-62C7-48DB-BC2F-76123D7EC716}" type="datetimeFigureOut">
              <a:rPr lang="ru-RU" smtClean="0"/>
              <a:t>10.12.2018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5B3CBA-6935-4D41-B121-807230AE469E}"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55A0367-62C7-48DB-BC2F-76123D7EC716}" type="datetimeFigureOut">
              <a:rPr lang="ru-RU" smtClean="0"/>
              <a:t>10.12.2018</a:t>
            </a:fld>
            <a:endParaRPr lang="ru-RU"/>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ru-RU"/>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555B3CBA-6935-4D41-B121-807230AE469E}"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Прямоугольник 1"/>
          <p:cNvSpPr>
            <a:spLocks noChangeArrowheads="1"/>
          </p:cNvSpPr>
          <p:nvPr/>
        </p:nvSpPr>
        <p:spPr bwMode="auto">
          <a:xfrm>
            <a:off x="179388" y="188913"/>
            <a:ext cx="8713787"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kumimoji="1" lang="ru-RU" dirty="0">
                <a:solidFill>
                  <a:srgbClr val="FFFF00"/>
                </a:solidFill>
              </a:rPr>
              <a:t>МИНИСТЕРСТВО </a:t>
            </a:r>
            <a:r>
              <a:rPr kumimoji="1" lang="en-US" dirty="0">
                <a:solidFill>
                  <a:srgbClr val="FFFF00"/>
                </a:solidFill>
              </a:rPr>
              <a:t> </a:t>
            </a:r>
            <a:r>
              <a:rPr kumimoji="1" lang="ru-RU" dirty="0">
                <a:solidFill>
                  <a:srgbClr val="FFFF00"/>
                </a:solidFill>
              </a:rPr>
              <a:t>ОБРАЗОВАНИЯ И НАУКИ РОССИЙСКОЙ ФЕДЕРАЦИИ</a:t>
            </a:r>
          </a:p>
          <a:p>
            <a:pPr algn="ctr"/>
            <a:r>
              <a:rPr kumimoji="1" lang="ru-RU" dirty="0">
                <a:solidFill>
                  <a:srgbClr val="FFFF00"/>
                </a:solidFill>
              </a:rPr>
              <a:t>ФЕДЕРАЛЬНОЕ ГОСУДАРСТВЕННОЕ БЮДЖЕТНОЕ ОБРАЗОВАТЕЛЬНОЕ</a:t>
            </a:r>
          </a:p>
          <a:p>
            <a:pPr algn="ctr"/>
            <a:r>
              <a:rPr kumimoji="1" lang="ru-RU" dirty="0">
                <a:solidFill>
                  <a:srgbClr val="FFFF00"/>
                </a:solidFill>
              </a:rPr>
              <a:t>УЧРЕЖДЕНИЕ ВЫСШЕГО ОБРАЗОВАНИЯ</a:t>
            </a:r>
          </a:p>
          <a:p>
            <a:pPr algn="ctr"/>
            <a:r>
              <a:rPr kumimoji="1" lang="ru-RU" dirty="0">
                <a:solidFill>
                  <a:srgbClr val="FFFF00"/>
                </a:solidFill>
              </a:rPr>
              <a:t>«РОСТОВСКИЙ ГОСУДАРСТВЕННЫЙ ЭКОНОМИЧЕСКИЙ УНИВЕРСИТЕТ (РИНХ)»</a:t>
            </a:r>
            <a:endParaRPr lang="ru-RU" dirty="0"/>
          </a:p>
        </p:txBody>
      </p:sp>
      <p:sp>
        <p:nvSpPr>
          <p:cNvPr id="3075" name="Прямоугольник 2"/>
          <p:cNvSpPr>
            <a:spLocks noChangeArrowheads="1"/>
          </p:cNvSpPr>
          <p:nvPr/>
        </p:nvSpPr>
        <p:spPr bwMode="auto">
          <a:xfrm>
            <a:off x="3241674" y="3256598"/>
            <a:ext cx="2589213"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kumimoji="1" lang="ru-RU" sz="1400" dirty="0">
                <a:solidFill>
                  <a:srgbClr val="FFFF00"/>
                </a:solidFill>
              </a:rPr>
              <a:t>ЮРИДИЧЕСКИЙ ФАКУЛЬТЕТ </a:t>
            </a:r>
            <a:endParaRPr lang="ru-RU" sz="1400" dirty="0"/>
          </a:p>
        </p:txBody>
      </p:sp>
      <p:sp>
        <p:nvSpPr>
          <p:cNvPr id="4" name="Прямоугольник 3"/>
          <p:cNvSpPr/>
          <p:nvPr/>
        </p:nvSpPr>
        <p:spPr>
          <a:xfrm>
            <a:off x="277018" y="3592513"/>
            <a:ext cx="8713788" cy="368300"/>
          </a:xfrm>
          <a:prstGeom prst="rect">
            <a:avLst/>
          </a:prstGeom>
        </p:spPr>
        <p:txBody>
          <a:bodyPr>
            <a:spAutoFit/>
          </a:bodyPr>
          <a:lstStyle/>
          <a:p>
            <a:pPr algn="ctr">
              <a:defRPr/>
            </a:pPr>
            <a:r>
              <a:rPr lang="ru-RU" b="1" dirty="0">
                <a:solidFill>
                  <a:srgbClr val="FFFF00"/>
                </a:solidFill>
                <a:effectLst>
                  <a:outerShdw blurRad="38100" dist="38100" dir="2700000" algn="tl">
                    <a:srgbClr val="000000"/>
                  </a:outerShdw>
                </a:effectLst>
              </a:rPr>
              <a:t>КАФЕДРА СУДЕБНОЙ ЭКСПЕРТИЗЫ И КРИМИНАЛИСТИКИ</a:t>
            </a:r>
            <a:endParaRPr lang="en-US" b="1" dirty="0">
              <a:solidFill>
                <a:srgbClr val="FFFF00"/>
              </a:solidFill>
              <a:effectLst>
                <a:outerShdw blurRad="38100" dist="38100" dir="2700000" algn="tl">
                  <a:srgbClr val="000000"/>
                </a:outerShdw>
              </a:effectLst>
            </a:endParaRPr>
          </a:p>
        </p:txBody>
      </p:sp>
      <p:sp>
        <p:nvSpPr>
          <p:cNvPr id="5" name="Прямоугольник 4"/>
          <p:cNvSpPr/>
          <p:nvPr/>
        </p:nvSpPr>
        <p:spPr>
          <a:xfrm>
            <a:off x="2970637" y="4168538"/>
            <a:ext cx="3326552" cy="369332"/>
          </a:xfrm>
          <a:prstGeom prst="rect">
            <a:avLst/>
          </a:prstGeom>
        </p:spPr>
        <p:txBody>
          <a:bodyPr wrap="none">
            <a:spAutoFit/>
          </a:bodyPr>
          <a:lstStyle/>
          <a:p>
            <a:pPr algn="ctr"/>
            <a:r>
              <a:rPr lang="ru-RU" b="1" dirty="0">
                <a:solidFill>
                  <a:srgbClr val="00B050"/>
                </a:solidFill>
              </a:rPr>
              <a:t>ИНФОРМАЦИОННЫЙ МАТЕРИАЛ</a:t>
            </a:r>
          </a:p>
        </p:txBody>
      </p:sp>
      <p:sp>
        <p:nvSpPr>
          <p:cNvPr id="3078" name="Прямоугольник 5"/>
          <p:cNvSpPr>
            <a:spLocks noChangeArrowheads="1"/>
          </p:cNvSpPr>
          <p:nvPr/>
        </p:nvSpPr>
        <p:spPr bwMode="auto">
          <a:xfrm>
            <a:off x="277018" y="4537870"/>
            <a:ext cx="8785225"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ru-RU" sz="3200" b="1" dirty="0">
                <a:solidFill>
                  <a:srgbClr val="FFC000"/>
                </a:solidFill>
              </a:rPr>
              <a:t>«КРИМИНАЛИСТИЧЕСКАЯ ХАРАКТЕРИСТИКА ПРЕСТУПЛЕНИЙ, СВЯЗАННЫХ С НЕЗАКОННЫМ ОБОРОТОМ НАРКОТИЧЕСКИХ СРЕДСТВ И ПСИХОТРОПНЫХ ВЕЩЕСТВ»</a:t>
            </a:r>
            <a:endParaRPr lang="ru-RU" sz="3200" b="1" dirty="0">
              <a:solidFill>
                <a:srgbClr val="FFC000"/>
              </a:solidFill>
            </a:endParaRPr>
          </a:p>
        </p:txBody>
      </p:sp>
      <p:pic>
        <p:nvPicPr>
          <p:cNvPr id="3079" name="Picture 8" descr="C:\Users\Leon\Desktop\ЛОГОТИП РИНХ.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9268" y="1628800"/>
            <a:ext cx="1905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9571213"/>
      </p:ext>
    </p:extLst>
  </p:cSld>
  <p:clrMapOvr>
    <a:masterClrMapping/>
  </p:clrMapOvr>
  <p:transition spd="slow" advTm="1683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556792"/>
            <a:ext cx="8280920" cy="341632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a:t>
            </a:r>
            <a:r>
              <a:rPr lang="ru-RU" sz="2400" dirty="0" err="1">
                <a:solidFill>
                  <a:srgbClr val="FFC000"/>
                </a:solidFill>
                <a:latin typeface="Times New Roman" pitchFamily="18" charset="0"/>
                <a:cs typeface="Times New Roman" pitchFamily="18" charset="0"/>
              </a:rPr>
              <a:t>Законспирированность</a:t>
            </a:r>
            <a:r>
              <a:rPr lang="ru-RU" sz="2400" dirty="0">
                <a:solidFill>
                  <a:srgbClr val="FFC000"/>
                </a:solidFill>
                <a:latin typeface="Times New Roman" pitchFamily="18" charset="0"/>
                <a:cs typeface="Times New Roman" pitchFamily="18" charset="0"/>
              </a:rPr>
              <a:t> -  распространители скрывают свой источник получения наркотиков и своих курьеров, время и места получения и хранения товара не только от правоохранительных органов, но и от других распространителей, а так же и от представителей криминальных структур, не вовлеченных в незаконный оборот наркотиков. Чем выше уровень распространителя, и чем большее количество товара он контролирует, тем выше конспирация.</a:t>
            </a:r>
          </a:p>
        </p:txBody>
      </p:sp>
    </p:spTree>
    <p:extLst>
      <p:ext uri="{BB962C8B-B14F-4D97-AF65-F5344CB8AC3E}">
        <p14:creationId xmlns:p14="http://schemas.microsoft.com/office/powerpoint/2010/main" val="12773776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9961" y="1340768"/>
            <a:ext cx="8064896"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основном это сотрудники оперативных, следственных </a:t>
            </a:r>
            <a:r>
              <a:rPr lang="ru-RU" sz="2400" dirty="0" smtClean="0">
                <a:solidFill>
                  <a:srgbClr val="FFC000"/>
                </a:solidFill>
                <a:latin typeface="Times New Roman" pitchFamily="18" charset="0"/>
                <a:cs typeface="Times New Roman" pitchFamily="18" charset="0"/>
              </a:rPr>
              <a:t>подразделений, ППС, участковые уполномоченные. </a:t>
            </a: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Большинство </a:t>
            </a:r>
            <a:r>
              <a:rPr lang="ru-RU" sz="2400" dirty="0">
                <a:solidFill>
                  <a:srgbClr val="FFC000"/>
                </a:solidFill>
                <a:latin typeface="Times New Roman" pitchFamily="18" charset="0"/>
                <a:cs typeface="Times New Roman" pitchFamily="18" charset="0"/>
              </a:rPr>
              <a:t>из них имело связи в криминальной среде до поступления на службу.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Их </a:t>
            </a:r>
            <a:r>
              <a:rPr lang="ru-RU" sz="2400" dirty="0">
                <a:solidFill>
                  <a:srgbClr val="FFC000"/>
                </a:solidFill>
                <a:latin typeface="Times New Roman" pitchFamily="18" charset="0"/>
                <a:cs typeface="Times New Roman" pitchFamily="18" charset="0"/>
              </a:rPr>
              <a:t>действия аналогичны действиям простых исполнителей сбыта, либо распространителям по точкам сбыта.</a:t>
            </a:r>
          </a:p>
        </p:txBody>
      </p:sp>
    </p:spTree>
    <p:extLst>
      <p:ext uri="{BB962C8B-B14F-4D97-AF65-F5344CB8AC3E}">
        <p14:creationId xmlns:p14="http://schemas.microsoft.com/office/powerpoint/2010/main" val="422727505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8136904"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Наибольшую опасность представляет другая категория сотрудников органов внутренних дел – ориентированные на карьерный рост, либо обогащение любыми средствами.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Их </a:t>
            </a:r>
            <a:r>
              <a:rPr lang="ru-RU" sz="2400" dirty="0">
                <a:solidFill>
                  <a:srgbClr val="FFC000"/>
                </a:solidFill>
                <a:latin typeface="Times New Roman" pitchFamily="18" charset="0"/>
                <a:cs typeface="Times New Roman" pitchFamily="18" charset="0"/>
              </a:rPr>
              <a:t>действия очень специфичны и значительно отличаются, как от типичных действий распространителей наркотиков, так и представителей «</a:t>
            </a:r>
            <a:r>
              <a:rPr lang="ru-RU" sz="2400" dirty="0" err="1">
                <a:solidFill>
                  <a:srgbClr val="FFC000"/>
                </a:solidFill>
                <a:latin typeface="Times New Roman" pitchFamily="18" charset="0"/>
                <a:cs typeface="Times New Roman" pitchFamily="18" charset="0"/>
              </a:rPr>
              <a:t>крышующих</a:t>
            </a:r>
            <a:r>
              <a:rPr lang="ru-RU" sz="2400" dirty="0">
                <a:solidFill>
                  <a:srgbClr val="FFC000"/>
                </a:solidFill>
                <a:latin typeface="Times New Roman" pitchFamily="18" charset="0"/>
                <a:cs typeface="Times New Roman" pitchFamily="18" charset="0"/>
              </a:rPr>
              <a:t>» преступных группировок.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Нередко </a:t>
            </a:r>
            <a:r>
              <a:rPr lang="ru-RU" sz="2400" dirty="0">
                <a:solidFill>
                  <a:srgbClr val="FFC000"/>
                </a:solidFill>
                <a:latin typeface="Times New Roman" pitchFamily="18" charset="0"/>
                <a:cs typeface="Times New Roman" pitchFamily="18" charset="0"/>
              </a:rPr>
              <a:t>эти действия первоначально провоцируются несовершенной пока системой оценок деятельности оперативных подразделений.</a:t>
            </a:r>
          </a:p>
        </p:txBody>
      </p:sp>
    </p:spTree>
    <p:extLst>
      <p:ext uri="{BB962C8B-B14F-4D97-AF65-F5344CB8AC3E}">
        <p14:creationId xmlns:p14="http://schemas.microsoft.com/office/powerpoint/2010/main" val="190543742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548680"/>
            <a:ext cx="7992888"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Чем устойчивее и эффективнее работает сеть распространения наркотиков на подконтрольной территории, тем больше рядовых исполнителей незаконного оборота привлекается к уголовной ответственности, то есть показатели выявленных сбытов выше.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Контролирующее </a:t>
            </a:r>
            <a:r>
              <a:rPr lang="ru-RU" sz="2400" dirty="0">
                <a:solidFill>
                  <a:srgbClr val="FFC000"/>
                </a:solidFill>
                <a:latin typeface="Times New Roman" pitchFamily="18" charset="0"/>
                <a:cs typeface="Times New Roman" pitchFamily="18" charset="0"/>
              </a:rPr>
              <a:t>такую территорию подразделение, соответственно, получит большее финансирование, расширит штаты, увеличит технические средства. Ликвидация сети повлечет снижение показателей служебной деятельности и, соответственно, наказание, и лишение всех перечисленных преимуществ.</a:t>
            </a:r>
          </a:p>
        </p:txBody>
      </p:sp>
    </p:spTree>
    <p:extLst>
      <p:ext uri="{BB962C8B-B14F-4D97-AF65-F5344CB8AC3E}">
        <p14:creationId xmlns:p14="http://schemas.microsoft.com/office/powerpoint/2010/main" val="328539870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9961" y="404664"/>
            <a:ext cx="8064896"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установлении контроля над участками сети из корыстных интересов и, обладая определенными возможностями контроля над «</a:t>
            </a:r>
            <a:r>
              <a:rPr lang="ru-RU" sz="2400" dirty="0" err="1">
                <a:solidFill>
                  <a:srgbClr val="FFC000"/>
                </a:solidFill>
                <a:latin typeface="Times New Roman" pitchFamily="18" charset="0"/>
                <a:cs typeface="Times New Roman" pitchFamily="18" charset="0"/>
              </a:rPr>
              <a:t>крышующими</a:t>
            </a:r>
            <a:r>
              <a:rPr lang="ru-RU" sz="2400" dirty="0">
                <a:solidFill>
                  <a:srgbClr val="FFC000"/>
                </a:solidFill>
                <a:latin typeface="Times New Roman" pitchFamily="18" charset="0"/>
                <a:cs typeface="Times New Roman" pitchFamily="18" charset="0"/>
              </a:rPr>
              <a:t>» преступными группировками, такие сотрудники активно поддерживают деятельность «своих» участков. Устраняют появляющихся конкурентов. Нередко дополняют участок своими «отрезками», «точками», формируя их, как правило, из избранного числа «надежных» потребителей. На подконтрольном участке «своих» сбытчиков оформляют в качестве негласных сотрудников. Они периодически привлекают к непосредственной продаже наркотиков новых потребителей. Через непродолжительное время все эти новички оказываются задержанными по «информации негласного сотрудника». </a:t>
            </a:r>
          </a:p>
        </p:txBody>
      </p:sp>
    </p:spTree>
    <p:extLst>
      <p:ext uri="{BB962C8B-B14F-4D97-AF65-F5344CB8AC3E}">
        <p14:creationId xmlns:p14="http://schemas.microsoft.com/office/powerpoint/2010/main" val="2219632892"/>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2252" y="797511"/>
            <a:ext cx="8280920" cy="3785652"/>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Внешне деятельность такого сотрудника выглядит более эффективной, чем у его коллег.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Он </a:t>
            </a:r>
            <a:r>
              <a:rPr lang="ru-RU" sz="2400" dirty="0">
                <a:solidFill>
                  <a:srgbClr val="FFC000"/>
                </a:solidFill>
                <a:latin typeface="Times New Roman" pitchFamily="18" charset="0"/>
                <a:cs typeface="Times New Roman" pitchFamily="18" charset="0"/>
              </a:rPr>
              <a:t>продвигается по службе, контролируя все больший участок сети.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На </a:t>
            </a:r>
            <a:r>
              <a:rPr lang="ru-RU" sz="2400" dirty="0">
                <a:solidFill>
                  <a:srgbClr val="FFC000"/>
                </a:solidFill>
                <a:latin typeface="Times New Roman" pitchFamily="18" charset="0"/>
                <a:cs typeface="Times New Roman" pitchFamily="18" charset="0"/>
              </a:rPr>
              <a:t>более высоком уровне «жертвами» становятся уже не исполнители, а как правило, курьеры, либо лица, контролирующие узловые участки.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этом интенсивность распространения наркотиков только увеличивается.</a:t>
            </a:r>
          </a:p>
        </p:txBody>
      </p:sp>
    </p:spTree>
    <p:extLst>
      <p:ext uri="{BB962C8B-B14F-4D97-AF65-F5344CB8AC3E}">
        <p14:creationId xmlns:p14="http://schemas.microsoft.com/office/powerpoint/2010/main" val="256994379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2696" y="764704"/>
            <a:ext cx="8064896" cy="341632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системе исполнения наказаний большинство сбытчиков из числа лиц рядового, младшего начальствующего состава, вольнонаемные работники обслуживающего, медицинского персонала, имеющие доступ на режимные объекты и к отбывающим наказание.</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Указанные </a:t>
            </a:r>
            <a:r>
              <a:rPr lang="ru-RU" sz="2400" dirty="0">
                <a:solidFill>
                  <a:srgbClr val="FFC000"/>
                </a:solidFill>
                <a:latin typeface="Times New Roman" pitchFamily="18" charset="0"/>
                <a:cs typeface="Times New Roman" pitchFamily="18" charset="0"/>
              </a:rPr>
              <a:t>способы совершения и категории лиц, вовлеченных в распространение наркотиков, наиболее типичны в настоящий период времени.</a:t>
            </a:r>
          </a:p>
        </p:txBody>
      </p:sp>
    </p:spTree>
    <p:extLst>
      <p:ext uri="{BB962C8B-B14F-4D97-AF65-F5344CB8AC3E}">
        <p14:creationId xmlns:p14="http://schemas.microsoft.com/office/powerpoint/2010/main" val="1626533255"/>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136904" cy="5632311"/>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По мере получения информации организаторами распространения наркотиков о том, что способ стал известен правоохранительным органам, они меняют способы, изобретают новые.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Способы </a:t>
            </a:r>
            <a:r>
              <a:rPr lang="ru-RU" sz="2400" dirty="0">
                <a:solidFill>
                  <a:srgbClr val="FFC000"/>
                </a:solidFill>
                <a:latin typeface="Times New Roman" pitchFamily="18" charset="0"/>
                <a:cs typeface="Times New Roman" pitchFamily="18" charset="0"/>
              </a:rPr>
              <a:t>распространения могут существенно измениться при изменении структуры грузовых и пассажирских перевозок в регионе, количества мигрантов из других регионов.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 </a:t>
            </a:r>
            <a:r>
              <a:rPr lang="ru-RU" sz="2400" dirty="0">
                <a:solidFill>
                  <a:srgbClr val="FFC000"/>
                </a:solidFill>
                <a:latin typeface="Times New Roman" pitchFamily="18" charset="0"/>
                <a:cs typeface="Times New Roman" pitchFamily="18" charset="0"/>
              </a:rPr>
              <a:t>мере изменения объемов поставок, соотношения различных видов наркотиков в регионе или в определенной местности, категории лиц, вовлеченных в распространение наркотиков, изменяются.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Необходимо </a:t>
            </a:r>
            <a:r>
              <a:rPr lang="ru-RU" sz="2400" dirty="0">
                <a:solidFill>
                  <a:srgbClr val="FFC000"/>
                </a:solidFill>
                <a:latin typeface="Times New Roman" pitchFamily="18" charset="0"/>
                <a:cs typeface="Times New Roman" pitchFamily="18" charset="0"/>
              </a:rPr>
              <a:t>обязательно учитывать динамику рассмотренных элементов криминалистической характеристики.</a:t>
            </a:r>
          </a:p>
        </p:txBody>
      </p:sp>
    </p:spTree>
    <p:extLst>
      <p:ext uri="{BB962C8B-B14F-4D97-AF65-F5344CB8AC3E}">
        <p14:creationId xmlns:p14="http://schemas.microsoft.com/office/powerpoint/2010/main" val="339631428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967335"/>
            <a:ext cx="8136904"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§8. 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при совершении преступлений по распространению наркотиков.</a:t>
            </a:r>
          </a:p>
        </p:txBody>
      </p:sp>
    </p:spTree>
    <p:extLst>
      <p:ext uri="{BB962C8B-B14F-4D97-AF65-F5344CB8AC3E}">
        <p14:creationId xmlns:p14="http://schemas.microsoft.com/office/powerpoint/2010/main" val="176638876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268760"/>
            <a:ext cx="7992888" cy="341632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Данный элемент криминалистической характеристики представляет наибольший интерес для организации практической деятельности по противодействию распространению наркотиков.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Поскольку </a:t>
            </a:r>
            <a:r>
              <a:rPr lang="ru-RU" sz="2400" dirty="0">
                <a:solidFill>
                  <a:srgbClr val="FFC000"/>
                </a:solidFill>
                <a:latin typeface="Times New Roman" pitchFamily="18" charset="0"/>
                <a:cs typeface="Times New Roman" pitchFamily="18" charset="0"/>
              </a:rPr>
              <a:t>именно он показывает, каким образом возникает и сохраняется информация, которая может быть использована при выявлении и расследовании данной категории преступлений.</a:t>
            </a:r>
          </a:p>
        </p:txBody>
      </p:sp>
    </p:spTree>
    <p:extLst>
      <p:ext uri="{BB962C8B-B14F-4D97-AF65-F5344CB8AC3E}">
        <p14:creationId xmlns:p14="http://schemas.microsoft.com/office/powerpoint/2010/main" val="202117678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208912"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криминалистике следы рассматриваются в узком и широком смысле.</a:t>
            </a:r>
          </a:p>
          <a:p>
            <a:r>
              <a:rPr lang="ru-RU" sz="2400" dirty="0">
                <a:solidFill>
                  <a:srgbClr val="FFC000"/>
                </a:solidFill>
                <a:latin typeface="Times New Roman" pitchFamily="18" charset="0"/>
                <a:cs typeface="Times New Roman" pitchFamily="18" charset="0"/>
              </a:rPr>
              <a:t>В узком смысле – это следы отображения на различных материальных предметах (наслоение, вдавливание, деформация, обугливание и т.д.).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широком смысле – все изменения в окружающей обстановке, произведенные в момент подготовки, совершения и сокрытия преступления.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том числе изменения в сознании людей, причастных к преступлению, либо невольных очевидцев - идеальные следы, или следы в памяти.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А </a:t>
            </a:r>
            <a:r>
              <a:rPr lang="ru-RU" sz="2400" dirty="0">
                <a:solidFill>
                  <a:srgbClr val="FFC000"/>
                </a:solidFill>
                <a:latin typeface="Times New Roman" pitchFamily="18" charset="0"/>
                <a:cs typeface="Times New Roman" pitchFamily="18" charset="0"/>
              </a:rPr>
              <a:t>так же изменения состояния материальных предметов – их целостность, местонахождение, качественное состояние (материальные следы).</a:t>
            </a:r>
          </a:p>
        </p:txBody>
      </p:sp>
    </p:spTree>
    <p:extLst>
      <p:ext uri="{BB962C8B-B14F-4D97-AF65-F5344CB8AC3E}">
        <p14:creationId xmlns:p14="http://schemas.microsoft.com/office/powerpoint/2010/main" val="3695075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921915"/>
            <a:ext cx="8064896" cy="156966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Организованный характер – в сети распространения наркотиков строгая иерархия по уровням, подконтрольным участкам и распределение ролей, наличие организатора на каждом узловом участке сети.</a:t>
            </a:r>
          </a:p>
        </p:txBody>
      </p:sp>
    </p:spTree>
    <p:extLst>
      <p:ext uri="{BB962C8B-B14F-4D97-AF65-F5344CB8AC3E}">
        <p14:creationId xmlns:p14="http://schemas.microsoft.com/office/powerpoint/2010/main" val="2413698086"/>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4"/>
            <a:ext cx="7992888"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Материальные следы принято подразделять на: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следы-предметы</a:t>
            </a:r>
            <a:r>
              <a:rPr lang="ru-RU" sz="2400" dirty="0">
                <a:solidFill>
                  <a:srgbClr val="FFC000"/>
                </a:solidFill>
                <a:latin typeface="Times New Roman" pitchFamily="18" charset="0"/>
                <a:cs typeface="Times New Roman" pitchFamily="18" charset="0"/>
              </a:rPr>
              <a:t>,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следы-вещества</a:t>
            </a:r>
            <a:r>
              <a:rPr lang="ru-RU" sz="2400" dirty="0">
                <a:solidFill>
                  <a:srgbClr val="FFC000"/>
                </a:solidFill>
                <a:latin typeface="Times New Roman" pitchFamily="18" charset="0"/>
                <a:cs typeface="Times New Roman" pitchFamily="18" charset="0"/>
              </a:rPr>
              <a:t>,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следы-отображения.</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любого преступления зависит от способа его совершения и обстановки, в которой оно совершается.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От </a:t>
            </a:r>
            <a:r>
              <a:rPr lang="ru-RU" sz="2400" dirty="0">
                <a:solidFill>
                  <a:srgbClr val="FFC000"/>
                </a:solidFill>
                <a:latin typeface="Times New Roman" pitchFamily="18" charset="0"/>
                <a:cs typeface="Times New Roman" pitchFamily="18" charset="0"/>
              </a:rPr>
              <a:t>того, какие конкретно действия, в каком месте и в какое время совершает преступник, будет зависеть то, какие следы отразятся и на каких объектах.</a:t>
            </a:r>
          </a:p>
        </p:txBody>
      </p:sp>
    </p:spTree>
    <p:extLst>
      <p:ext uri="{BB962C8B-B14F-4D97-AF65-F5344CB8AC3E}">
        <p14:creationId xmlns:p14="http://schemas.microsoft.com/office/powerpoint/2010/main" val="408856539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8208912"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отсутствии наркотиков, даже при наличии множества других следов: наличии информации в памяти очевидцев, предметов упаковок, следов наркотических средств на различных предметах, следов употребления наркотических средств – оснований для возбуждения уголовного дела нет.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Состав </a:t>
            </a:r>
            <a:r>
              <a:rPr lang="ru-RU" sz="2400" dirty="0">
                <a:solidFill>
                  <a:srgbClr val="FFC000"/>
                </a:solidFill>
                <a:latin typeface="Times New Roman" pitchFamily="18" charset="0"/>
                <a:cs typeface="Times New Roman" pitchFamily="18" charset="0"/>
              </a:rPr>
              <a:t>преступления образуют незаконные действия только с определенным количеством наркотиков.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Количество </a:t>
            </a:r>
            <a:r>
              <a:rPr lang="ru-RU" sz="2400" dirty="0">
                <a:solidFill>
                  <a:srgbClr val="FFC000"/>
                </a:solidFill>
                <a:latin typeface="Times New Roman" pitchFamily="18" charset="0"/>
                <a:cs typeface="Times New Roman" pitchFamily="18" charset="0"/>
              </a:rPr>
              <a:t>наркотиков определяется только в результате экспертного исследования.</a:t>
            </a:r>
          </a:p>
        </p:txBody>
      </p:sp>
    </p:spTree>
    <p:extLst>
      <p:ext uri="{BB962C8B-B14F-4D97-AF65-F5344CB8AC3E}">
        <p14:creationId xmlns:p14="http://schemas.microsoft.com/office/powerpoint/2010/main" val="3707184982"/>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208912"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Никакие другие данные (ни показания лиц о количестве, ни фиксация количества в каких-либо записях, ни фиксация внешнего вида на фото- или видеоизображения) не являются достаточным доказательством в суде.</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Сам </a:t>
            </a:r>
            <a:r>
              <a:rPr lang="ru-RU" sz="2400" dirty="0">
                <a:solidFill>
                  <a:srgbClr val="FFC000"/>
                </a:solidFill>
                <a:latin typeface="Times New Roman" pitchFamily="18" charset="0"/>
                <a:cs typeface="Times New Roman" pitchFamily="18" charset="0"/>
              </a:rPr>
              <a:t>факт того, что вещество является именно наркотиком, и к какому виду относится, так же официально устанавливается только экспертом.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Никакая </a:t>
            </a:r>
            <a:r>
              <a:rPr lang="ru-RU" sz="2400" dirty="0">
                <a:solidFill>
                  <a:srgbClr val="FFC000"/>
                </a:solidFill>
                <a:latin typeface="Times New Roman" pitchFamily="18" charset="0"/>
                <a:cs typeface="Times New Roman" pitchFamily="18" charset="0"/>
              </a:rPr>
              <a:t>перечисленная выше информация не будет служить ни основанием для возбуждения уголовного дела, ни основанием для осуждения лица.</a:t>
            </a:r>
          </a:p>
        </p:txBody>
      </p:sp>
    </p:spTree>
    <p:extLst>
      <p:ext uri="{BB962C8B-B14F-4D97-AF65-F5344CB8AC3E}">
        <p14:creationId xmlns:p14="http://schemas.microsoft.com/office/powerpoint/2010/main" val="2234167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064896"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Поэтому, всегда необходимо обнаружить главный след-вещество – наркотик в любом, даже минимальном количестве, которое может определить эксперт.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Определение </a:t>
            </a:r>
            <a:r>
              <a:rPr lang="ru-RU" sz="2400" dirty="0">
                <a:solidFill>
                  <a:srgbClr val="FFC000"/>
                </a:solidFill>
                <a:latin typeface="Times New Roman" pitchFamily="18" charset="0"/>
                <a:cs typeface="Times New Roman" pitchFamily="18" charset="0"/>
              </a:rPr>
              <a:t>только следового количества экспертом недостаточно, нужно, что бы эксперт определил вес в граммах или миллиграммах.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Другая </a:t>
            </a:r>
            <a:r>
              <a:rPr lang="ru-RU" sz="2400" dirty="0">
                <a:solidFill>
                  <a:srgbClr val="FFC000"/>
                </a:solidFill>
                <a:latin typeface="Times New Roman" pitchFamily="18" charset="0"/>
                <a:cs typeface="Times New Roman" pitchFamily="18" charset="0"/>
              </a:rPr>
              <a:t>перечисленная информация: в показаниях очевидцев, в виде записей на различные носители, является доказательством намерений и действий конкретных лиц, их специализации и роли и т.д.</a:t>
            </a:r>
          </a:p>
        </p:txBody>
      </p:sp>
    </p:spTree>
    <p:extLst>
      <p:ext uri="{BB962C8B-B14F-4D97-AF65-F5344CB8AC3E}">
        <p14:creationId xmlns:p14="http://schemas.microsoft.com/office/powerpoint/2010/main" val="272278005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109376"/>
            <a:ext cx="8208912" cy="1569660"/>
          </a:xfrm>
          <a:prstGeom prst="rect">
            <a:avLst/>
          </a:prstGeom>
        </p:spPr>
        <p:txBody>
          <a:bodyPr wrap="square">
            <a:spAutoFit/>
          </a:bodyPr>
          <a:lstStyle/>
          <a:p>
            <a:r>
              <a:rPr lang="ru-RU" sz="2400" dirty="0" smtClean="0">
                <a:solidFill>
                  <a:srgbClr val="FFC000"/>
                </a:solidFill>
                <a:latin typeface="Times New Roman" pitchFamily="18" charset="0"/>
                <a:cs typeface="Times New Roman" pitchFamily="18" charset="0"/>
              </a:rPr>
              <a:t>Вторым </a:t>
            </a:r>
            <a:r>
              <a:rPr lang="ru-RU" sz="2400" dirty="0">
                <a:solidFill>
                  <a:srgbClr val="FFC000"/>
                </a:solidFill>
                <a:latin typeface="Times New Roman" pitchFamily="18" charset="0"/>
                <a:cs typeface="Times New Roman" pitchFamily="18" charset="0"/>
              </a:rPr>
              <a:t>наиболее важным следом при расследовании данной категории преступлений являются следы-предметы: денежные средства и материальные ценности, которые получил или рассчитывал получить распространитель.</a:t>
            </a:r>
          </a:p>
        </p:txBody>
      </p:sp>
    </p:spTree>
    <p:extLst>
      <p:ext uri="{BB962C8B-B14F-4D97-AF65-F5344CB8AC3E}">
        <p14:creationId xmlns:p14="http://schemas.microsoft.com/office/powerpoint/2010/main" val="237321389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76672"/>
            <a:ext cx="7920880"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Наиболее активно процесс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производится тем лицом, которое,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во-первых</a:t>
            </a:r>
            <a:r>
              <a:rPr lang="ru-RU" sz="2400" dirty="0">
                <a:solidFill>
                  <a:srgbClr val="FFC000"/>
                </a:solidFill>
                <a:latin typeface="Times New Roman" pitchFamily="18" charset="0"/>
                <a:cs typeface="Times New Roman" pitchFamily="18" charset="0"/>
              </a:rPr>
              <a:t>, совершает наибольшее количество действий с наркотиками и предметами, им сопутствующими,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а </a:t>
            </a:r>
            <a:r>
              <a:rPr lang="ru-RU" sz="2400" dirty="0">
                <a:solidFill>
                  <a:srgbClr val="FFC000"/>
                </a:solidFill>
                <a:latin typeface="Times New Roman" pitchFamily="18" charset="0"/>
                <a:cs typeface="Times New Roman" pitchFamily="18" charset="0"/>
              </a:rPr>
              <a:t>во-вторых, тем, кого больше других могут наблюдать иные лица.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таком невыгодном положении всегда находится рядовой исполнитель – он постоянно контактирует с наркотиками, упаковкой для них, различными предметами для подготовки упаковок и распределением наркотиков по дозам.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Кроме </a:t>
            </a:r>
            <a:r>
              <a:rPr lang="ru-RU" sz="2400" dirty="0">
                <a:solidFill>
                  <a:srgbClr val="FFC000"/>
                </a:solidFill>
                <a:latin typeface="Times New Roman" pitchFamily="18" charset="0"/>
                <a:cs typeface="Times New Roman" pitchFamily="18" charset="0"/>
              </a:rPr>
              <a:t>того, он постоянно контактирует с потребителями, получая от них деньги и ценности.</a:t>
            </a:r>
          </a:p>
        </p:txBody>
      </p:sp>
    </p:spTree>
    <p:extLst>
      <p:ext uri="{BB962C8B-B14F-4D97-AF65-F5344CB8AC3E}">
        <p14:creationId xmlns:p14="http://schemas.microsoft.com/office/powerpoint/2010/main" val="510500360"/>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105835"/>
            <a:ext cx="8064896"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при типичных действиях исполнителя сбыта.</a:t>
            </a:r>
          </a:p>
        </p:txBody>
      </p:sp>
    </p:spTree>
    <p:extLst>
      <p:ext uri="{BB962C8B-B14F-4D97-AF65-F5344CB8AC3E}">
        <p14:creationId xmlns:p14="http://schemas.microsoft.com/office/powerpoint/2010/main" val="303125283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548680"/>
            <a:ext cx="7920880"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процессе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исполнителя можно выделить следующие этапы – подготовка наркотиков к продаже, предпродажное хранение, непосредственная продажа.</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На </a:t>
            </a:r>
            <a:r>
              <a:rPr lang="ru-RU" sz="2400" dirty="0">
                <a:solidFill>
                  <a:srgbClr val="FFC000"/>
                </a:solidFill>
                <a:latin typeface="Times New Roman" pitchFamily="18" charset="0"/>
                <a:cs typeface="Times New Roman" pitchFamily="18" charset="0"/>
              </a:rPr>
              <a:t>этапе подготовки</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Получив мелкооптовую партию наркотиков, он, иногда сам, иногда при участии сбытчика или его представителя, контролирующего исполнителей, готовит упаковку: нарезает фрагменты полиэтилена, бумаги. При этом возникают следы-предметы – изготовленные из однотипного материала фрагменты, часть которых имеет общую линию разреза или разрыва.</a:t>
            </a:r>
          </a:p>
        </p:txBody>
      </p:sp>
    </p:spTree>
    <p:extLst>
      <p:ext uri="{BB962C8B-B14F-4D97-AF65-F5344CB8AC3E}">
        <p14:creationId xmlns:p14="http://schemas.microsoft.com/office/powerpoint/2010/main" val="14846301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484784"/>
            <a:ext cx="7920880"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Если удастся изъять наркотик у потребителя в такой упаковке, и аналогичную на месте сбыта или у самого исполнителя (даже и без наркотиков), то эксперт может ответить на вопрос составляли ли ранее эти фрагменты единое целое или подвергались одномоментному воздействию при разрезании.</a:t>
            </a:r>
          </a:p>
        </p:txBody>
      </p:sp>
    </p:spTree>
    <p:extLst>
      <p:ext uri="{BB962C8B-B14F-4D97-AF65-F5344CB8AC3E}">
        <p14:creationId xmlns:p14="http://schemas.microsoft.com/office/powerpoint/2010/main" val="692527509"/>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208912"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Подготовив упаковку, исполнитель сам или со сбытчиком, распределяют наркотики по дозам. Развешивают в определенном количестве. Чаще всего используются аптекарские весы с разновесами. Для распределения опия, гашиша обычно пользуются ножом (чаще всего столовым или кухонным). Для распределения марихуаны, героина могут использовать столовые или чайные ложки. При этом на весах (особенно на чашечках), разновесах, на ноже, ложке, на руках исполнителя и сбытчика остается следовое количество наркотиков. После распределения наркотиков остается упаковка мелкооптовой партии. На ней (обычно на внутренней поверхности) так же остается следовое количество наркотиков (а иногда можно определить и вес, собрав следы со всей поверхности).</a:t>
            </a:r>
          </a:p>
        </p:txBody>
      </p:sp>
    </p:spTree>
    <p:extLst>
      <p:ext uri="{BB962C8B-B14F-4D97-AF65-F5344CB8AC3E}">
        <p14:creationId xmlns:p14="http://schemas.microsoft.com/office/powerpoint/2010/main" val="21678753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064896"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Узкая специализация, зависящая от: </a:t>
            </a:r>
          </a:p>
          <a:p>
            <a:r>
              <a:rPr lang="ru-RU" sz="2400" dirty="0">
                <a:solidFill>
                  <a:srgbClr val="FFC000"/>
                </a:solidFill>
                <a:latin typeface="Times New Roman" pitchFamily="18" charset="0"/>
                <a:cs typeface="Times New Roman" pitchFamily="18" charset="0"/>
              </a:rPr>
              <a:t>-	способа и роли – участники незаконного распространения специализируется либо на перевозке, либо на изготовлении, либо на сбыте в определенных местах и количествах. Чем выше уровень организованности, тем выше специализация; </a:t>
            </a:r>
          </a:p>
        </p:txBody>
      </p:sp>
      <p:sp>
        <p:nvSpPr>
          <p:cNvPr id="3" name="Прямоугольник 2"/>
          <p:cNvSpPr/>
          <p:nvPr/>
        </p:nvSpPr>
        <p:spPr>
          <a:xfrm>
            <a:off x="467544" y="3284984"/>
            <a:ext cx="8064896"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типа наркотиков - одни специализируются на гашише, другие на героине, третьи на синтетике или на медицинских препаратах. Такая специализация связана с источником приобретения. Каналы распространения различных видов наркотиков автономны и почти не пересекаются. </a:t>
            </a:r>
          </a:p>
        </p:txBody>
      </p:sp>
    </p:spTree>
    <p:extLst>
      <p:ext uri="{BB962C8B-B14F-4D97-AF65-F5344CB8AC3E}">
        <p14:creationId xmlns:p14="http://schemas.microsoft.com/office/powerpoint/2010/main" val="40273415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9569" y="548680"/>
            <a:ext cx="8280920"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На указанных предметах остаются и потожировые следы исполнителя и сбытчика. Однако, как показывает практика, они не пригодны для идентификации, так как их поверхность практически всегда сильно загрязнена другими потожировыми наслоениями или другими веществами – наркоманы не отличаются чистоплотностью.</a:t>
            </a:r>
          </a:p>
          <a:p>
            <a:r>
              <a:rPr lang="ru-RU" sz="2400" dirty="0">
                <a:solidFill>
                  <a:srgbClr val="FFC000"/>
                </a:solidFill>
                <a:latin typeface="Times New Roman" pitchFamily="18" charset="0"/>
                <a:cs typeface="Times New Roman" pitchFamily="18" charset="0"/>
              </a:rPr>
              <a:t>Во время этого процесса у его участников, а так же у лиц, не причастных к сбыту, образуются идеальные следы в памяти. Иногда это могут быть родственники, сожители, знакомые наркоманы исполнителя или сбытчика, которым они доверяют.</a:t>
            </a:r>
          </a:p>
        </p:txBody>
      </p:sp>
    </p:spTree>
    <p:extLst>
      <p:ext uri="{BB962C8B-B14F-4D97-AF65-F5344CB8AC3E}">
        <p14:creationId xmlns:p14="http://schemas.microsoft.com/office/powerpoint/2010/main" val="427866435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8114" y="692696"/>
            <a:ext cx="8064896" cy="4154984"/>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На этапе предпродажного хранения:</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После </a:t>
            </a:r>
            <a:r>
              <a:rPr lang="ru-RU" sz="2400" dirty="0">
                <a:solidFill>
                  <a:srgbClr val="FFC000"/>
                </a:solidFill>
                <a:latin typeface="Times New Roman" pitchFamily="18" charset="0"/>
                <a:cs typeface="Times New Roman" pitchFamily="18" charset="0"/>
              </a:rPr>
              <a:t>расфасовки наркотиков по упаковкам исполнитель помещает их в определенные места, которые мы ранее рассмотрели. При этом упаковки с наркотиком сами являются следами-предметами. В местах хранения их может остаться следовое количество наркотика (особенно карманы, сумки, различные полости в помещениях и автомобилях). В этих же местах, а так же в месте расфасовки, некоторое время остаются запаховые следы как наркотика, так и исполнителя.</a:t>
            </a:r>
          </a:p>
        </p:txBody>
      </p:sp>
    </p:spTree>
    <p:extLst>
      <p:ext uri="{BB962C8B-B14F-4D97-AF65-F5344CB8AC3E}">
        <p14:creationId xmlns:p14="http://schemas.microsoft.com/office/powerpoint/2010/main" val="817138123"/>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136904"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Если местом хранения наркотиков перед сбытом является открытое пространство на улице, то у лица, которого сбытчик не замечает, могут остаться идеальные следы его действий при помещении наркотиков в конкретное место. Случайным образом оказавшее в таком месте лицо навряд ли можно будет использовать в доказывании – найти таких лиц в последствии практически невозможно.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Однако </a:t>
            </a:r>
            <a:r>
              <a:rPr lang="ru-RU" sz="2400" dirty="0">
                <a:solidFill>
                  <a:srgbClr val="FFC000"/>
                </a:solidFill>
                <a:latin typeface="Times New Roman" pitchFamily="18" charset="0"/>
                <a:cs typeface="Times New Roman" pitchFamily="18" charset="0"/>
              </a:rPr>
              <a:t>в оперативно-розыскной деятельности есть множество способов ведения скрытого наблюдения, в том числе и с фиксацией на различные носители.</a:t>
            </a:r>
          </a:p>
        </p:txBody>
      </p:sp>
    </p:spTree>
    <p:extLst>
      <p:ext uri="{BB962C8B-B14F-4D97-AF65-F5344CB8AC3E}">
        <p14:creationId xmlns:p14="http://schemas.microsoft.com/office/powerpoint/2010/main" val="241541358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692696"/>
            <a:ext cx="8064896" cy="4154984"/>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На этапе непосредственной продажи</a:t>
            </a:r>
            <a:r>
              <a:rPr lang="ru-RU" sz="2400" dirty="0" smtClean="0">
                <a:solidFill>
                  <a:srgbClr val="FFC000"/>
                </a:solidFill>
                <a:latin typeface="Times New Roman" pitchFamily="18" charset="0"/>
                <a:cs typeface="Times New Roman" pitchFamily="18" charset="0"/>
              </a:rPr>
              <a:t>:</a:t>
            </a:r>
          </a:p>
          <a:p>
            <a:pPr algn="ctr"/>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Непосредственно при сбыте наркотиков потребителям исполнитель получает от них деньги определенными купюрами или конкретную вещь (ювелирные изделия, электронная бытовая техника, предметы одежды и т.п.).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исполнителе сбыта или в непосредственной близости от места сбыта некоторое время находятся эти предметы. С точки зрения криминалистики это следы-предметы, о значении которых мы говорили ранее.</a:t>
            </a:r>
          </a:p>
        </p:txBody>
      </p:sp>
    </p:spTree>
    <p:extLst>
      <p:ext uri="{BB962C8B-B14F-4D97-AF65-F5344CB8AC3E}">
        <p14:creationId xmlns:p14="http://schemas.microsoft.com/office/powerpoint/2010/main" val="513112458"/>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280920"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На этих предметах, в зависимости от характера его поверхности и состояния могут образоваться потожировые следы пальцев рук, как исполнителя, так и потребителя. Вместе эти следы на одном предмете имеют большое доказательное значение.</a:t>
            </a:r>
          </a:p>
          <a:p>
            <a:r>
              <a:rPr lang="ru-RU" sz="2400" dirty="0">
                <a:solidFill>
                  <a:srgbClr val="FFC000"/>
                </a:solidFill>
                <a:latin typeface="Times New Roman" pitchFamily="18" charset="0"/>
                <a:cs typeface="Times New Roman" pitchFamily="18" charset="0"/>
              </a:rPr>
              <a:t>На самом исполнителе почти никогда не остаются следы таких предметов.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Исключение </a:t>
            </a:r>
            <a:r>
              <a:rPr lang="ru-RU" sz="2400" dirty="0">
                <a:solidFill>
                  <a:srgbClr val="FFC000"/>
                </a:solidFill>
                <a:latin typeface="Times New Roman" pitchFamily="18" charset="0"/>
                <a:cs typeface="Times New Roman" pitchFamily="18" charset="0"/>
              </a:rPr>
              <a:t>составляют микрообъекты: волосы животных от меховых, вязаных изделий, частицы краски, тальк, вещество, которым могли быть испачканы предметы. Но такие предметы редко принимаются исполнителем в качестве оплаты.</a:t>
            </a:r>
          </a:p>
        </p:txBody>
      </p:sp>
    </p:spTree>
    <p:extLst>
      <p:ext uri="{BB962C8B-B14F-4D97-AF65-F5344CB8AC3E}">
        <p14:creationId xmlns:p14="http://schemas.microsoft.com/office/powerpoint/2010/main" val="123629517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1363" y="476672"/>
            <a:ext cx="8208912" cy="4893647"/>
          </a:xfrm>
          <a:prstGeom prst="rect">
            <a:avLst/>
          </a:prstGeom>
        </p:spPr>
        <p:txBody>
          <a:bodyPr wrap="square">
            <a:spAutoFit/>
          </a:bodyPr>
          <a:lstStyle/>
          <a:p>
            <a:r>
              <a:rPr lang="ru-RU" sz="2400" dirty="0" smtClean="0">
                <a:solidFill>
                  <a:srgbClr val="FFC000"/>
                </a:solidFill>
                <a:latin typeface="Times New Roman" pitchFamily="18" charset="0"/>
                <a:cs typeface="Times New Roman" pitchFamily="18" charset="0"/>
              </a:rPr>
              <a:t>Существуют </a:t>
            </a:r>
            <a:r>
              <a:rPr lang="ru-RU" sz="2400" dirty="0">
                <a:solidFill>
                  <a:srgbClr val="FFC000"/>
                </a:solidFill>
                <a:latin typeface="Times New Roman" pitchFamily="18" charset="0"/>
                <a:cs typeface="Times New Roman" pitchFamily="18" charset="0"/>
              </a:rPr>
              <a:t>специальные средства фиксации контакта объектов между собой – специальные порошки, жидкости, аэрозоли, невидимые в обычном спектре освещения и не воспринимаемые на ощупь.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настоящее время эти средства эффективно используются при проведении проверочных закупок в сочетании с описанием индивидуальных особенностей передаваемых купюр (номера и серии) и предметов (особенно мелких повреждений на их поверхности).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Указанные </a:t>
            </a:r>
            <a:r>
              <a:rPr lang="ru-RU" sz="2400" dirty="0" err="1">
                <a:solidFill>
                  <a:srgbClr val="FFC000"/>
                </a:solidFill>
                <a:latin typeface="Times New Roman" pitchFamily="18" charset="0"/>
                <a:cs typeface="Times New Roman" pitchFamily="18" charset="0"/>
              </a:rPr>
              <a:t>спецкрасители</a:t>
            </a:r>
            <a:r>
              <a:rPr lang="ru-RU" sz="2400" dirty="0">
                <a:solidFill>
                  <a:srgbClr val="FFC000"/>
                </a:solidFill>
                <a:latin typeface="Times New Roman" pitchFamily="18" charset="0"/>
                <a:cs typeface="Times New Roman" pitchFamily="18" charset="0"/>
              </a:rPr>
              <a:t> достаточно долго остаются в межфаланговых и ладонных складках кистей рук. Но после тщательного вымывания рук обнаружить их не удается.</a:t>
            </a:r>
          </a:p>
        </p:txBody>
      </p:sp>
    </p:spTree>
    <p:extLst>
      <p:ext uri="{BB962C8B-B14F-4D97-AF65-F5344CB8AC3E}">
        <p14:creationId xmlns:p14="http://schemas.microsoft.com/office/powerpoint/2010/main" val="259162171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980728"/>
            <a:ext cx="7920880"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передаче наркотиков исполнитель вновь берет их в руки. При этом на них остается следовое количество наркотика.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Визуально </a:t>
            </a:r>
            <a:r>
              <a:rPr lang="ru-RU" sz="2400" dirty="0">
                <a:solidFill>
                  <a:srgbClr val="FFC000"/>
                </a:solidFill>
                <a:latin typeface="Times New Roman" pitchFamily="18" charset="0"/>
                <a:cs typeface="Times New Roman" pitchFamily="18" charset="0"/>
              </a:rPr>
              <a:t>его обнаружить не удается.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 </a:t>
            </a:r>
            <a:r>
              <a:rPr lang="ru-RU" sz="2400" dirty="0">
                <a:solidFill>
                  <a:srgbClr val="FFC000"/>
                </a:solidFill>
                <a:latin typeface="Times New Roman" pitchFamily="18" charset="0"/>
                <a:cs typeface="Times New Roman" pitchFamily="18" charset="0"/>
              </a:rPr>
              <a:t>поверхности кисти можно снять наслоения с помощью ватного тампона, смоченного в спиртовом растворе.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ничтожном количестве наркотика в них эксперт может установить наличие отдельных алкалоидов (активных веществ). Их сочетание указывает на вид соответствующего наркотика.</a:t>
            </a:r>
          </a:p>
        </p:txBody>
      </p:sp>
    </p:spTree>
    <p:extLst>
      <p:ext uri="{BB962C8B-B14F-4D97-AF65-F5344CB8AC3E}">
        <p14:creationId xmlns:p14="http://schemas.microsoft.com/office/powerpoint/2010/main" val="263057242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966412"/>
            <a:ext cx="7920880" cy="341632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сбыте марихуаны, а иногда и гашиша, наркотики могут быть предварительно не расфасованы на дозы.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этом случае разрыв бумаги для упаковки происходит на месте сбыта.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Она </a:t>
            </a:r>
            <a:r>
              <a:rPr lang="ru-RU" sz="2400" dirty="0">
                <a:solidFill>
                  <a:srgbClr val="FFC000"/>
                </a:solidFill>
                <a:latin typeface="Times New Roman" pitchFamily="18" charset="0"/>
                <a:cs typeface="Times New Roman" pitchFamily="18" charset="0"/>
              </a:rPr>
              <a:t>может быть туда принесена как потребителем, так и исполнителем.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этом фрагменты бумаги могут остаться на месте сбыта или непосредственно при исполнителе.</a:t>
            </a:r>
          </a:p>
        </p:txBody>
      </p:sp>
    </p:spTree>
    <p:extLst>
      <p:ext uri="{BB962C8B-B14F-4D97-AF65-F5344CB8AC3E}">
        <p14:creationId xmlns:p14="http://schemas.microsoft.com/office/powerpoint/2010/main" val="284452904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2482" y="692696"/>
            <a:ext cx="8280920"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Во время сбыта у потребителей всегда остаются идеальные следы действий исполнителя, признаки его внешности. Иногда следы действий и внешности других лиц, причастных к сбыту.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Вместе </a:t>
            </a:r>
            <a:r>
              <a:rPr lang="ru-RU" sz="2400" dirty="0">
                <a:solidFill>
                  <a:srgbClr val="FFC000"/>
                </a:solidFill>
                <a:latin typeface="Times New Roman" pitchFamily="18" charset="0"/>
                <a:cs typeface="Times New Roman" pitchFamily="18" charset="0"/>
              </a:rPr>
              <a:t>с потребителями к точке сбыта часто прибывают иные лица.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Чаще </a:t>
            </a:r>
            <a:r>
              <a:rPr lang="ru-RU" sz="2400" dirty="0">
                <a:solidFill>
                  <a:srgbClr val="FFC000"/>
                </a:solidFill>
                <a:latin typeface="Times New Roman" pitchFamily="18" charset="0"/>
                <a:cs typeface="Times New Roman" pitchFamily="18" charset="0"/>
              </a:rPr>
              <a:t>всего это знакомые, не употребляющие наркотики, сбытчики краденого, лица, занявшие деньги наркоману, таксисты и др.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Это </a:t>
            </a:r>
            <a:r>
              <a:rPr lang="ru-RU" sz="2400" dirty="0">
                <a:solidFill>
                  <a:srgbClr val="FFC000"/>
                </a:solidFill>
                <a:latin typeface="Times New Roman" pitchFamily="18" charset="0"/>
                <a:cs typeface="Times New Roman" pitchFamily="18" charset="0"/>
              </a:rPr>
              <a:t>дает дополнительные возможности, во-первых, для проверки показаний наркоманов, во-вторых, для организации наблюдения и фиксации на различные носители.</a:t>
            </a:r>
          </a:p>
        </p:txBody>
      </p:sp>
    </p:spTree>
    <p:extLst>
      <p:ext uri="{BB962C8B-B14F-4D97-AF65-F5344CB8AC3E}">
        <p14:creationId xmlns:p14="http://schemas.microsoft.com/office/powerpoint/2010/main" val="277564673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551837"/>
            <a:ext cx="8208912"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осуществлении сбыта растворов </a:t>
            </a:r>
            <a:r>
              <a:rPr lang="ru-RU" sz="2400" dirty="0" err="1">
                <a:solidFill>
                  <a:srgbClr val="FFC000"/>
                </a:solidFill>
                <a:latin typeface="Times New Roman" pitchFamily="18" charset="0"/>
                <a:cs typeface="Times New Roman" pitchFamily="18" charset="0"/>
              </a:rPr>
              <a:t>ацетиллированного</a:t>
            </a:r>
            <a:r>
              <a:rPr lang="ru-RU" sz="2400" dirty="0">
                <a:solidFill>
                  <a:srgbClr val="FFC000"/>
                </a:solidFill>
                <a:latin typeface="Times New Roman" pitchFamily="18" charset="0"/>
                <a:cs typeface="Times New Roman" pitchFamily="18" charset="0"/>
              </a:rPr>
              <a:t> и экстракционного опия, а так же </a:t>
            </a:r>
            <a:r>
              <a:rPr lang="ru-RU" sz="2400" dirty="0" err="1">
                <a:solidFill>
                  <a:srgbClr val="FFC000"/>
                </a:solidFill>
                <a:latin typeface="Times New Roman" pitchFamily="18" charset="0"/>
                <a:cs typeface="Times New Roman" pitchFamily="18" charset="0"/>
              </a:rPr>
              <a:t>первитина</a:t>
            </a:r>
            <a:r>
              <a:rPr lang="ru-RU" sz="2400" dirty="0">
                <a:solidFill>
                  <a:srgbClr val="FFC000"/>
                </a:solidFill>
                <a:latin typeface="Times New Roman" pitchFamily="18" charset="0"/>
                <a:cs typeface="Times New Roman" pitchFamily="18" charset="0"/>
              </a:rPr>
              <a:t> 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аналогичный.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Отличие </a:t>
            </a:r>
            <a:r>
              <a:rPr lang="ru-RU" sz="2400" dirty="0">
                <a:solidFill>
                  <a:srgbClr val="FFC000"/>
                </a:solidFill>
                <a:latin typeface="Times New Roman" pitchFamily="18" charset="0"/>
                <a:cs typeface="Times New Roman" pitchFamily="18" charset="0"/>
              </a:rPr>
              <a:t>в том, что вместо расфасовки эти наркотики предварительно изготавливаются из приобретенного сырья.</a:t>
            </a:r>
          </a:p>
        </p:txBody>
      </p:sp>
    </p:spTree>
    <p:extLst>
      <p:ext uri="{BB962C8B-B14F-4D97-AF65-F5344CB8AC3E}">
        <p14:creationId xmlns:p14="http://schemas.microsoft.com/office/powerpoint/2010/main" val="489231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1844824"/>
            <a:ext cx="7848872" cy="2677656"/>
          </a:xfrm>
          <a:prstGeom prst="rect">
            <a:avLst/>
          </a:prstGeom>
        </p:spPr>
        <p:txBody>
          <a:bodyPr wrap="square">
            <a:spAutoFit/>
          </a:bodyPr>
          <a:lstStyle/>
          <a:p>
            <a:pPr marL="342900" indent="-342900">
              <a:buFontTx/>
              <a:buChar char="-"/>
            </a:pPr>
            <a:r>
              <a:rPr lang="ru-RU" sz="2400" dirty="0" smtClean="0">
                <a:solidFill>
                  <a:srgbClr val="FFC000"/>
                </a:solidFill>
                <a:latin typeface="Times New Roman" pitchFamily="18" charset="0"/>
                <a:cs typeface="Times New Roman" pitchFamily="18" charset="0"/>
              </a:rPr>
              <a:t>специализации </a:t>
            </a:r>
            <a:r>
              <a:rPr lang="ru-RU" sz="2400" dirty="0">
                <a:solidFill>
                  <a:srgbClr val="FFC000"/>
                </a:solidFill>
                <a:latin typeface="Times New Roman" pitchFamily="18" charset="0"/>
                <a:cs typeface="Times New Roman" pitchFamily="18" charset="0"/>
              </a:rPr>
              <a:t>потребителей по видам наркотиков: одни «клиенты» употребляют легкие наркотики (марихуана, гашиш), другие депрессанты (опий, героин),  третьи галлюциногены (</a:t>
            </a:r>
            <a:r>
              <a:rPr lang="ru-RU" sz="2400" dirty="0" err="1">
                <a:solidFill>
                  <a:srgbClr val="FFC000"/>
                </a:solidFill>
                <a:latin typeface="Times New Roman" pitchFamily="18" charset="0"/>
                <a:cs typeface="Times New Roman" pitchFamily="18" charset="0"/>
              </a:rPr>
              <a:t>первитин</a:t>
            </a:r>
            <a:r>
              <a:rPr lang="ru-RU" sz="2400" dirty="0">
                <a:solidFill>
                  <a:srgbClr val="FFC000"/>
                </a:solidFill>
                <a:latin typeface="Times New Roman" pitchFamily="18" charset="0"/>
                <a:cs typeface="Times New Roman" pitchFamily="18" charset="0"/>
              </a:rPr>
              <a:t>, ЛСД);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	территории, на которой происходит распространение.</a:t>
            </a:r>
          </a:p>
        </p:txBody>
      </p:sp>
    </p:spTree>
    <p:extLst>
      <p:ext uri="{BB962C8B-B14F-4D97-AF65-F5344CB8AC3E}">
        <p14:creationId xmlns:p14="http://schemas.microsoft.com/office/powerpoint/2010/main" val="34661199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68183" y="476672"/>
            <a:ext cx="8136904"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Раствор экстракционного опия изготавливается путем растворения опия в уксусном ангидриде (ангидриде уксусной кислоты) и фильтрации для очистки от нерастворимых примесей и продуктов реакции этих веществ. Растворение обычно производится во флаконах из под медицинских препаратов, закрывающихся герметично (уксусный ангидрид имеет резкий неприятный запах), либо в шприце большой емкости. Игла другого шприца обворачивается чистым ватным тампоном. Раствор закачивается во второй шприц. Тампон выполняет роль фильтра.</a:t>
            </a:r>
          </a:p>
        </p:txBody>
      </p:sp>
    </p:spTree>
    <p:extLst>
      <p:ext uri="{BB962C8B-B14F-4D97-AF65-F5344CB8AC3E}">
        <p14:creationId xmlns:p14="http://schemas.microsoft.com/office/powerpoint/2010/main" val="312609596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124744"/>
            <a:ext cx="7848872"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Раствор </a:t>
            </a:r>
            <a:r>
              <a:rPr lang="ru-RU" sz="2400" dirty="0" err="1">
                <a:solidFill>
                  <a:srgbClr val="FFC000"/>
                </a:solidFill>
                <a:latin typeface="Times New Roman" pitchFamily="18" charset="0"/>
                <a:cs typeface="Times New Roman" pitchFamily="18" charset="0"/>
              </a:rPr>
              <a:t>ацетилированного</a:t>
            </a:r>
            <a:r>
              <a:rPr lang="ru-RU" sz="2400" dirty="0">
                <a:solidFill>
                  <a:srgbClr val="FFC000"/>
                </a:solidFill>
                <a:latin typeface="Times New Roman" pitchFamily="18" charset="0"/>
                <a:cs typeface="Times New Roman" pitchFamily="18" charset="0"/>
              </a:rPr>
              <a:t> опия изготавливается путем растворения опия в воде с добавлением туда химического растворителя. После этого раствор кипятится (обязательно в эмалированной посуде). Летучие вещества - продукты реакции с растворителем, выпариваются. Не растворившиеся компоненты выпадают в осадок. Полученный раствор фильтруется и наполняется в шприц аналогично.</a:t>
            </a:r>
          </a:p>
        </p:txBody>
      </p:sp>
    </p:spTree>
    <p:extLst>
      <p:ext uri="{BB962C8B-B14F-4D97-AF65-F5344CB8AC3E}">
        <p14:creationId xmlns:p14="http://schemas.microsoft.com/office/powerpoint/2010/main" val="82114386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20688"/>
            <a:ext cx="8280920"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результате в месте изготовления (чаще всего кухня) остаются шприцы, иглы, посуда со следами на внутренней поверхности указанных веществ, обычно хорошо видимые.  Если следы не видимые, то можно произвести смывы тампоном, аналогично смывам с кистей рук. А лучше изъять такой предмет и направить на химическое исследование.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На </a:t>
            </a:r>
            <a:r>
              <a:rPr lang="ru-RU" sz="2400" dirty="0">
                <a:solidFill>
                  <a:srgbClr val="FFC000"/>
                </a:solidFill>
                <a:latin typeface="Times New Roman" pitchFamily="18" charset="0"/>
                <a:cs typeface="Times New Roman" pitchFamily="18" charset="0"/>
              </a:rPr>
              <a:t>посуде всегда имеются следы обугливания наружной эмали. Кроме того, остается упаковка из под игл и шприцов,  ватные тампоны, пропитанные изготовленным наркотиком и наслоениями нерастворимых компонентов.</a:t>
            </a:r>
          </a:p>
        </p:txBody>
      </p:sp>
    </p:spTree>
    <p:extLst>
      <p:ext uri="{BB962C8B-B14F-4D97-AF65-F5344CB8AC3E}">
        <p14:creationId xmlns:p14="http://schemas.microsoft.com/office/powerpoint/2010/main" val="426167151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44824"/>
            <a:ext cx="7920880"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при типичных действиях распространителей по локальным сетям и точкам сбыта.</a:t>
            </a:r>
          </a:p>
        </p:txBody>
      </p:sp>
    </p:spTree>
    <p:extLst>
      <p:ext uri="{BB962C8B-B14F-4D97-AF65-F5344CB8AC3E}">
        <p14:creationId xmlns:p14="http://schemas.microsoft.com/office/powerpoint/2010/main" val="75794829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08912"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От действий таких лиц остается значительно меньше следов.</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распределении наркотиков по точкам сбыта сбытчик чаще всего действует без участия исполнителей сбыта.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редких случаях исполнители, пользующиеся особым доверием сбытчика, приезжают за очередными мелкооптовыми партиями сами.</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Можно </a:t>
            </a:r>
            <a:r>
              <a:rPr lang="ru-RU" sz="2400" dirty="0">
                <a:solidFill>
                  <a:srgbClr val="FFC000"/>
                </a:solidFill>
                <a:latin typeface="Times New Roman" pitchFamily="18" charset="0"/>
                <a:cs typeface="Times New Roman" pitchFamily="18" charset="0"/>
              </a:rPr>
              <a:t>выделить следующие этапы механизма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действий сбытчика – подготовка мелкооптовой партии наркотика, доставление мелкооптовой партии к точке сбыта, посещение точки сбыта и передача наркотика.</a:t>
            </a:r>
          </a:p>
        </p:txBody>
      </p:sp>
    </p:spTree>
    <p:extLst>
      <p:ext uri="{BB962C8B-B14F-4D97-AF65-F5344CB8AC3E}">
        <p14:creationId xmlns:p14="http://schemas.microsoft.com/office/powerpoint/2010/main" val="435891898"/>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136904" cy="4524315"/>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На этапе подготовки мелкооптовой партии</a:t>
            </a:r>
            <a:r>
              <a:rPr lang="ru-RU" sz="2400" dirty="0" smtClean="0">
                <a:solidFill>
                  <a:srgbClr val="FFC000"/>
                </a:solidFill>
                <a:latin typeface="Times New Roman" pitchFamily="18" charset="0"/>
                <a:cs typeface="Times New Roman" pitchFamily="18" charset="0"/>
              </a:rPr>
              <a:t>:</a:t>
            </a:r>
          </a:p>
          <a:p>
            <a:pPr algn="ctr"/>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Сбытчик забирает из места хранения оптовую партию наркотиков, либо часть ее.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этом в месте хранения могут остаться следы его пребывания – потожировые следы пальцев рук, микрочастицы: волосы, частицы ткани одежды, кровь, если имеются повреждения на теле, запах.</a:t>
            </a:r>
          </a:p>
          <a:p>
            <a:r>
              <a:rPr lang="ru-RU" sz="2400" dirty="0">
                <a:solidFill>
                  <a:srgbClr val="FFC000"/>
                </a:solidFill>
                <a:latin typeface="Times New Roman" pitchFamily="18" charset="0"/>
                <a:cs typeface="Times New Roman" pitchFamily="18" charset="0"/>
              </a:rPr>
              <a:t>После этого он помещает наркотики мелкооптовыми партиями в упаковку.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этом 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и следы аналогичные тем, которые образуются при расфасовке наркотика на дозы</a:t>
            </a:r>
          </a:p>
        </p:txBody>
      </p:sp>
    </p:spTree>
    <p:extLst>
      <p:ext uri="{BB962C8B-B14F-4D97-AF65-F5344CB8AC3E}">
        <p14:creationId xmlns:p14="http://schemas.microsoft.com/office/powerpoint/2010/main" val="2383012682"/>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183" y="1052736"/>
            <a:ext cx="7992888" cy="3785652"/>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Дополнительные следы: - катушка швейной нити или нарезанные фрагменты нити (опий, героин), большое количество спичек россыпью (гашиш).</a:t>
            </a:r>
          </a:p>
          <a:p>
            <a:r>
              <a:rPr lang="ru-RU" sz="2400" dirty="0">
                <a:solidFill>
                  <a:srgbClr val="FFC000"/>
                </a:solidFill>
                <a:latin typeface="Times New Roman" pitchFamily="18" charset="0"/>
                <a:cs typeface="Times New Roman" pitchFamily="18" charset="0"/>
              </a:rPr>
              <a:t>Мелкооптовые партии помещаются в ручную кладь (сумка, пакет) часто с другими предметами или в предметы одежды (в головные уборы, карманы, за пазуху, в бюстгальтер).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этих местах могут остаться следовое количество наркотика и запаховые следы.</a:t>
            </a:r>
          </a:p>
        </p:txBody>
      </p:sp>
    </p:spTree>
    <p:extLst>
      <p:ext uri="{BB962C8B-B14F-4D97-AF65-F5344CB8AC3E}">
        <p14:creationId xmlns:p14="http://schemas.microsoft.com/office/powerpoint/2010/main" val="185196264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1258" y="764704"/>
            <a:ext cx="8064896" cy="3785652"/>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На этапе доставления к точке сбыта</a:t>
            </a:r>
            <a:r>
              <a:rPr lang="ru-RU" sz="2400" dirty="0" smtClean="0">
                <a:solidFill>
                  <a:srgbClr val="FFC000"/>
                </a:solidFill>
                <a:latin typeface="Times New Roman" pitchFamily="18" charset="0"/>
                <a:cs typeface="Times New Roman" pitchFamily="18" charset="0"/>
              </a:rPr>
              <a:t>:</a:t>
            </a:r>
          </a:p>
          <a:p>
            <a:pPr algn="ctr"/>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Если осуществляет перевозку на личном автотранспорте¬ – помещает предмет с упаковками в салоне (под водительским сиденьем, в бардачке, между сиденьями).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задержании это дает возможность заявить, что наркотики оставил незнакомый пассажир.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Если </a:t>
            </a:r>
            <a:r>
              <a:rPr lang="ru-RU" sz="2400" dirty="0">
                <a:solidFill>
                  <a:srgbClr val="FFC000"/>
                </a:solidFill>
                <a:latin typeface="Times New Roman" pitchFamily="18" charset="0"/>
                <a:cs typeface="Times New Roman" pitchFamily="18" charset="0"/>
              </a:rPr>
              <a:t>осуществляет перевозку на такси или с наемным водителем, не вовлеченным в оборот наркотиков – предмет с наркотиками хранит в руках или в одежде. </a:t>
            </a:r>
          </a:p>
        </p:txBody>
      </p:sp>
    </p:spTree>
    <p:extLst>
      <p:ext uri="{BB962C8B-B14F-4D97-AF65-F5344CB8AC3E}">
        <p14:creationId xmlns:p14="http://schemas.microsoft.com/office/powerpoint/2010/main" val="1569695897"/>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9286" y="1268760"/>
            <a:ext cx="7992888"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обоих случаях остаются запаховые следы, потожировые следы в салоне автомобиля: на панели управления, стеклах окон, форточек, рукоятке форточки, зеркал, рычагах, кнопках, рулевом колесе.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памяти водителя остаются идеальные следы: внешность сбытчика, лиц, с которыми он общался, мест и времени посадки и прибытия, маршрут следования. </a:t>
            </a:r>
          </a:p>
        </p:txBody>
      </p:sp>
    </p:spTree>
    <p:extLst>
      <p:ext uri="{BB962C8B-B14F-4D97-AF65-F5344CB8AC3E}">
        <p14:creationId xmlns:p14="http://schemas.microsoft.com/office/powerpoint/2010/main" val="2355080719"/>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80728"/>
            <a:ext cx="8136904"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некоторых случаях автомобиль может быть остановлен сотрудниками ГИБДД, которые могут зафиксировать документально возможное нарушение ПДД, данные водителя, автомобиля, время и место.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Если </a:t>
            </a:r>
            <a:r>
              <a:rPr lang="ru-RU" sz="2400" dirty="0">
                <a:solidFill>
                  <a:srgbClr val="FFC000"/>
                </a:solidFill>
                <a:latin typeface="Times New Roman" pitchFamily="18" charset="0"/>
                <a:cs typeface="Times New Roman" pitchFamily="18" charset="0"/>
              </a:rPr>
              <a:t>сбытчик постоянно пользуется услугами одного или нескольких водителей, то он может с ними связываться по телефону.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Это </a:t>
            </a:r>
            <a:r>
              <a:rPr lang="ru-RU" sz="2400" dirty="0">
                <a:solidFill>
                  <a:srgbClr val="FFC000"/>
                </a:solidFill>
                <a:latin typeface="Times New Roman" pitchFamily="18" charset="0"/>
                <a:cs typeface="Times New Roman" pitchFamily="18" charset="0"/>
              </a:rPr>
              <a:t>дает возможность фиксировать разговор на аудионоситель, и подготовить мероприятия по задержанию.</a:t>
            </a:r>
          </a:p>
        </p:txBody>
      </p:sp>
    </p:spTree>
    <p:extLst>
      <p:ext uri="{BB962C8B-B14F-4D97-AF65-F5344CB8AC3E}">
        <p14:creationId xmlns:p14="http://schemas.microsoft.com/office/powerpoint/2010/main" val="1738329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24744"/>
            <a:ext cx="7776864" cy="3416320"/>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Все способы распространения наркотиков можно разделить на две большие группы</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pPr marL="514350" indent="-514350">
              <a:buAutoNum type="romanUcPeriod"/>
            </a:pPr>
            <a:r>
              <a:rPr lang="ru-RU" sz="2400" dirty="0" smtClean="0">
                <a:solidFill>
                  <a:srgbClr val="FFC000"/>
                </a:solidFill>
                <a:latin typeface="Times New Roman" pitchFamily="18" charset="0"/>
                <a:cs typeface="Times New Roman" pitchFamily="18" charset="0"/>
              </a:rPr>
              <a:t>Получение </a:t>
            </a:r>
            <a:r>
              <a:rPr lang="ru-RU" sz="2400" dirty="0">
                <a:solidFill>
                  <a:srgbClr val="FFC000"/>
                </a:solidFill>
                <a:latin typeface="Times New Roman" pitchFamily="18" charset="0"/>
                <a:cs typeface="Times New Roman" pitchFamily="18" charset="0"/>
              </a:rPr>
              <a:t>и распространение наркотиков изначально в нелегальном обороте.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II.	Перевод наркотиков и </a:t>
            </a:r>
            <a:r>
              <a:rPr lang="ru-RU" sz="2400" dirty="0" err="1">
                <a:solidFill>
                  <a:srgbClr val="FFC000"/>
                </a:solidFill>
                <a:latin typeface="Times New Roman" pitchFamily="18" charset="0"/>
                <a:cs typeface="Times New Roman" pitchFamily="18" charset="0"/>
              </a:rPr>
              <a:t>психотропов</a:t>
            </a:r>
            <a:r>
              <a:rPr lang="ru-RU" sz="2400" dirty="0">
                <a:solidFill>
                  <a:srgbClr val="FFC000"/>
                </a:solidFill>
                <a:latin typeface="Times New Roman" pitchFamily="18" charset="0"/>
                <a:cs typeface="Times New Roman" pitchFamily="18" charset="0"/>
              </a:rPr>
              <a:t> из легального оборота в нелегальный и дальнейшее </a:t>
            </a:r>
            <a:r>
              <a:rPr lang="ru-RU" sz="2400" dirty="0" smtClean="0">
                <a:solidFill>
                  <a:srgbClr val="FFC000"/>
                </a:solidFill>
                <a:latin typeface="Times New Roman" pitchFamily="18" charset="0"/>
                <a:cs typeface="Times New Roman" pitchFamily="18" charset="0"/>
              </a:rPr>
              <a:t>их распространение</a:t>
            </a:r>
            <a:r>
              <a:rPr lang="ru-RU" sz="2400" dirty="0">
                <a:solidFill>
                  <a:srgbClr val="FFC000"/>
                </a:solidFill>
                <a:latin typeface="Times New Roman" pitchFamily="18" charset="0"/>
                <a:cs typeface="Times New Roman" pitchFamily="18" charset="0"/>
              </a:rPr>
              <a:t>.</a:t>
            </a:r>
          </a:p>
        </p:txBody>
      </p:sp>
    </p:spTree>
    <p:extLst>
      <p:ext uri="{BB962C8B-B14F-4D97-AF65-F5344CB8AC3E}">
        <p14:creationId xmlns:p14="http://schemas.microsoft.com/office/powerpoint/2010/main" val="1578571900"/>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8345" y="476672"/>
            <a:ext cx="8064896" cy="5632311"/>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На этапе посещения точки сбыта и передачи наркотиков</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Прибыв к точке сбыта, сбытчик проходит в помещение, где будет происходить расфасовка.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Материальных </a:t>
            </a:r>
            <a:r>
              <a:rPr lang="ru-RU" sz="2400" dirty="0">
                <a:solidFill>
                  <a:srgbClr val="FFC000"/>
                </a:solidFill>
                <a:latin typeface="Times New Roman" pitchFamily="18" charset="0"/>
                <a:cs typeface="Times New Roman" pitchFamily="18" charset="0"/>
              </a:rPr>
              <a:t>следов, пригодных для использования в расследовании, при этом практически не остается. Но, поскольку сбытчик прибывает к точке сбыта с определенной периодичностью (активные сбытчики посещают свои точки ежедневно), его могут видеть лица, длительное время находящиеся около точки: соседи (чаще всего пожилые люди, женщины, гуляющие с детьми, работающие на приусадебных участках, работники близлежащих учреждений, строительных, ремонтных организаций). Это дает возможность для скрытого наблюдения.</a:t>
            </a:r>
          </a:p>
        </p:txBody>
      </p:sp>
    </p:spTree>
    <p:extLst>
      <p:ext uri="{BB962C8B-B14F-4D97-AF65-F5344CB8AC3E}">
        <p14:creationId xmlns:p14="http://schemas.microsoft.com/office/powerpoint/2010/main" val="209646143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064" y="1844824"/>
            <a:ext cx="8280920"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типичных действий при контрабанде и транзите крупных партий.</a:t>
            </a:r>
          </a:p>
        </p:txBody>
      </p:sp>
    </p:spTree>
    <p:extLst>
      <p:ext uri="{BB962C8B-B14F-4D97-AF65-F5344CB8AC3E}">
        <p14:creationId xmlns:p14="http://schemas.microsoft.com/office/powerpoint/2010/main" val="414022315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8208912"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От действий таких лиц остается минимум следов. </a:t>
            </a:r>
          </a:p>
          <a:p>
            <a:r>
              <a:rPr lang="ru-RU" sz="2400" dirty="0">
                <a:solidFill>
                  <a:srgbClr val="FFC000"/>
                </a:solidFill>
                <a:latin typeface="Times New Roman" pitchFamily="18" charset="0"/>
                <a:cs typeface="Times New Roman" pitchFamily="18" charset="0"/>
              </a:rPr>
              <a:t>Действия организаторов и приближенных лиц чаще всего оставляют¬ только идеальные следы.</a:t>
            </a:r>
          </a:p>
          <a:p>
            <a:r>
              <a:rPr lang="ru-RU" sz="2400" dirty="0">
                <a:solidFill>
                  <a:srgbClr val="FFC000"/>
                </a:solidFill>
                <a:latin typeface="Times New Roman" pitchFamily="18" charset="0"/>
                <a:cs typeface="Times New Roman" pitchFamily="18" charset="0"/>
              </a:rPr>
              <a:t>Даже материальные и денежные ценности, которые приобретаются в ходе распространения наркотиков, попадают в распоряжение организаторов не теми предметами, которыми производился расчет. Непосредственно с наркотиками организаторы никогда никаких действий не производят. </a:t>
            </a:r>
          </a:p>
          <a:p>
            <a:r>
              <a:rPr lang="ru-RU" sz="2400" dirty="0">
                <a:solidFill>
                  <a:srgbClr val="FFC000"/>
                </a:solidFill>
                <a:latin typeface="Times New Roman" pitchFamily="18" charset="0"/>
                <a:cs typeface="Times New Roman" pitchFamily="18" charset="0"/>
              </a:rPr>
              <a:t>При этом идеальные следы конкретных действий остаются в памяти только приближенных лиц и посредников. В редких случаях о конкретных действиях организатора знает любовница, сожительница, родственники. Получить информацию от всех этих лиц очень сложно. </a:t>
            </a:r>
          </a:p>
        </p:txBody>
      </p:sp>
    </p:spTree>
    <p:extLst>
      <p:ext uri="{BB962C8B-B14F-4D97-AF65-F5344CB8AC3E}">
        <p14:creationId xmlns:p14="http://schemas.microsoft.com/office/powerpoint/2010/main" val="405058606"/>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44824"/>
            <a:ext cx="8136904" cy="2677656"/>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Единственной возможностью фиксации действий организаторов для получения доказательств, признаваемых судом, является тщательная организация прослушивания телефонных переговоров, снятие информации с технических каналов связи (например, при использовании электронной почты, ведение записей в </a:t>
            </a:r>
            <a:r>
              <a:rPr lang="ru-RU" sz="2400" dirty="0" smtClean="0">
                <a:solidFill>
                  <a:srgbClr val="FFC000"/>
                </a:solidFill>
                <a:latin typeface="Times New Roman" pitchFamily="18" charset="0"/>
                <a:cs typeface="Times New Roman" pitchFamily="18" charset="0"/>
              </a:rPr>
              <a:t>компьютере), </a:t>
            </a:r>
            <a:r>
              <a:rPr lang="ru-RU" sz="2400" dirty="0">
                <a:solidFill>
                  <a:srgbClr val="FFC000"/>
                </a:solidFill>
                <a:latin typeface="Times New Roman" pitchFamily="18" charset="0"/>
                <a:cs typeface="Times New Roman" pitchFamily="18" charset="0"/>
              </a:rPr>
              <a:t>аудио- и видеозапись скрытого наблюдения. </a:t>
            </a:r>
          </a:p>
        </p:txBody>
      </p:sp>
    </p:spTree>
    <p:extLst>
      <p:ext uri="{BB962C8B-B14F-4D97-AF65-F5344CB8AC3E}">
        <p14:creationId xmlns:p14="http://schemas.microsoft.com/office/powerpoint/2010/main" val="1397950222"/>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4"/>
            <a:ext cx="8064896" cy="3785652"/>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Иногда кто-либо из приближенных лиц производит рукописные записи в телефонных, записных книжках, заносит номера телефонов и другую информацию в память сотовых и многофункциональных телефонов.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настоящее время в компьютерах компаний, осуществляющих сотовую связь, в течении месяца хранится информация о детализации телефонных разговоров абонента: номера звонивших, кому звонили (в том числе и простые городские), дата и точное время начала и окончания разговора.</a:t>
            </a:r>
          </a:p>
        </p:txBody>
      </p:sp>
    </p:spTree>
    <p:extLst>
      <p:ext uri="{BB962C8B-B14F-4D97-AF65-F5344CB8AC3E}">
        <p14:creationId xmlns:p14="http://schemas.microsoft.com/office/powerpoint/2010/main" val="3603730928"/>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268760"/>
            <a:ext cx="7992888" cy="3785652"/>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Предыдущая связь организатора, посредника, приближенного лица с поставщиком наркотиков или его представителем, а так же текущая связь организатора с исполнителем любого уровня,  может быть зафиксирована ими самими в ходе бытовой фото- и видеосъемки.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Такие </a:t>
            </a:r>
            <a:r>
              <a:rPr lang="ru-RU" sz="2400" dirty="0">
                <a:solidFill>
                  <a:srgbClr val="FFC000"/>
                </a:solidFill>
                <a:latin typeface="Times New Roman" pitchFamily="18" charset="0"/>
                <a:cs typeface="Times New Roman" pitchFamily="18" charset="0"/>
              </a:rPr>
              <a:t>фотографии, видеозаписи могут храниться много лет не только у самого организатора, но и у его родственников, знакомых. Наиболее часто такая съемка производится во время праздников, дней рождений, похорон. </a:t>
            </a:r>
          </a:p>
        </p:txBody>
      </p:sp>
    </p:spTree>
    <p:extLst>
      <p:ext uri="{BB962C8B-B14F-4D97-AF65-F5344CB8AC3E}">
        <p14:creationId xmlns:p14="http://schemas.microsoft.com/office/powerpoint/2010/main" val="402635765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5201" y="836712"/>
            <a:ext cx="8064896"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Кроме того, могут остаться документальные записи одновременного пребывания этих лиц в некотором месте. Это могут быть учетные записи о прохождении совместной учебы, воинской службы, отбывании наказания, работе в одной организации, проживании по соседству, прохождении лечения. </a:t>
            </a:r>
          </a:p>
          <a:p>
            <a:r>
              <a:rPr lang="ru-RU" sz="2400" dirty="0">
                <a:solidFill>
                  <a:srgbClr val="FFC000"/>
                </a:solidFill>
                <a:latin typeface="Times New Roman" pitchFamily="18" charset="0"/>
                <a:cs typeface="Times New Roman" pitchFamily="18" charset="0"/>
              </a:rPr>
              <a:t>Однако, такая информация является лишь косвенной.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Без </a:t>
            </a:r>
            <a:r>
              <a:rPr lang="ru-RU" sz="2400" dirty="0">
                <a:solidFill>
                  <a:srgbClr val="FFC000"/>
                </a:solidFill>
                <a:latin typeface="Times New Roman" pitchFamily="18" charset="0"/>
                <a:cs typeface="Times New Roman" pitchFamily="18" charset="0"/>
              </a:rPr>
              <a:t>предоставления суду доказательств о конкретных действиях по конкретному преступлению установленная связь не будет признана преступной.</a:t>
            </a:r>
          </a:p>
        </p:txBody>
      </p:sp>
    </p:spTree>
    <p:extLst>
      <p:ext uri="{BB962C8B-B14F-4D97-AF65-F5344CB8AC3E}">
        <p14:creationId xmlns:p14="http://schemas.microsoft.com/office/powerpoint/2010/main" val="44934216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1258" y="476672"/>
            <a:ext cx="8064896" cy="4893647"/>
          </a:xfrm>
          <a:prstGeom prst="rect">
            <a:avLst/>
          </a:prstGeom>
        </p:spPr>
        <p:txBody>
          <a:bodyPr wrap="square">
            <a:spAutoFit/>
          </a:bodyPr>
          <a:lstStyle/>
          <a:p>
            <a:r>
              <a:rPr lang="ru-RU" sz="2400" dirty="0" err="1">
                <a:solidFill>
                  <a:srgbClr val="FFC000"/>
                </a:solidFill>
                <a:latin typeface="Times New Roman" pitchFamily="18" charset="0"/>
                <a:cs typeface="Times New Roman" pitchFamily="18" charset="0"/>
              </a:rPr>
              <a:t>Следообразование</a:t>
            </a:r>
            <a:r>
              <a:rPr lang="ru-RU" sz="2400" dirty="0">
                <a:solidFill>
                  <a:srgbClr val="FFC000"/>
                </a:solidFill>
                <a:latin typeface="Times New Roman" pitchFamily="18" charset="0"/>
                <a:cs typeface="Times New Roman" pitchFamily="18" charset="0"/>
              </a:rPr>
              <a:t> действий исполнителей хранения и сбыта наркотиков по крупным устойчивым каналам несколько похоже на 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в точке сбыта в розницу. Исполнители передают оптовую партию наркотиков и получают взамен деньги, либо товар, которые непродолжительное время находятся у исполнителей. Внешне это выглядит как продажа или обмен легального товара.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Эти </a:t>
            </a:r>
            <a:r>
              <a:rPr lang="ru-RU" sz="2400" dirty="0">
                <a:solidFill>
                  <a:srgbClr val="FFC000"/>
                </a:solidFill>
                <a:latin typeface="Times New Roman" pitchFamily="18" charset="0"/>
                <a:cs typeface="Times New Roman" pitchFamily="18" charset="0"/>
              </a:rPr>
              <a:t>действия не привлекают внимания окружающих. И у случайных очевидцев в памяти остается минимум следов, как о внешности участников, так и об их конкретных действиях. Самих таких очевидцев впоследствии практически невозможно установить. </a:t>
            </a:r>
          </a:p>
        </p:txBody>
      </p:sp>
    </p:spTree>
    <p:extLst>
      <p:ext uri="{BB962C8B-B14F-4D97-AF65-F5344CB8AC3E}">
        <p14:creationId xmlns:p14="http://schemas.microsoft.com/office/powerpoint/2010/main" val="131835230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4882" y="908720"/>
            <a:ext cx="7920880" cy="3785652"/>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До начала и во время сбыта всегда присутствуют исполнители, осуществляющие наблюдение за окружающей обстановкой и обеспечивающие безопасность.</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Поэтому </a:t>
            </a:r>
            <a:r>
              <a:rPr lang="ru-RU" sz="2400" dirty="0">
                <a:solidFill>
                  <a:srgbClr val="FFC000"/>
                </a:solidFill>
                <a:latin typeface="Times New Roman" pitchFamily="18" charset="0"/>
                <a:cs typeface="Times New Roman" pitchFamily="18" charset="0"/>
              </a:rPr>
              <a:t>без специальных средств фиксации при скрытом наблюдении получить доказательства о причастности к хранению и сбыту исполнителей, а так же доказательства того, что денежные и материальные ценности получены именно от продажи наркотиков, очень сложно. </a:t>
            </a:r>
          </a:p>
        </p:txBody>
      </p:sp>
    </p:spTree>
    <p:extLst>
      <p:ext uri="{BB962C8B-B14F-4D97-AF65-F5344CB8AC3E}">
        <p14:creationId xmlns:p14="http://schemas.microsoft.com/office/powerpoint/2010/main" val="2409736620"/>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424936"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Сам по себе факт изъятия оптовой партии наркотиков в определенном месте не доказывает причастности к ее хранению конкретного лица. При обнаружении у него небольшого количества или следовых количеств того же вида наркотиков, он может заявить, что сам употребляет наркотики и к оптовой партии никакого отношения не имеет. Внешняя упаковка оптовой партии наркотиков - полипропиленовые, холщовые мешки, сетки из капроновых нитей, картонные коробки, обычно сильно запыленные. На таких поверхностях не остаются пригодные для идентификации потожировые следы. К внутренней упаковке исполнители доступ не имеют. На исполнителе могут остаться волокна ткани, из которой изготовлены мешки. Эти волокна пригодны лишь для групповой идентификации.</a:t>
            </a:r>
          </a:p>
        </p:txBody>
      </p:sp>
    </p:spTree>
    <p:extLst>
      <p:ext uri="{BB962C8B-B14F-4D97-AF65-F5344CB8AC3E}">
        <p14:creationId xmlns:p14="http://schemas.microsoft.com/office/powerpoint/2010/main" val="181460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8"/>
            <a:ext cx="8136904"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Изначально в нелегальном обороте распространение наркотиков из растительного сырья происходит по следующей схеме: </a:t>
            </a:r>
          </a:p>
          <a:p>
            <a:r>
              <a:rPr lang="ru-RU" sz="2400" dirty="0">
                <a:solidFill>
                  <a:srgbClr val="FFC000"/>
                </a:solidFill>
                <a:latin typeface="Times New Roman" pitchFamily="18" charset="0"/>
                <a:cs typeface="Times New Roman" pitchFamily="18" charset="0"/>
              </a:rPr>
              <a:t>1.	Получение готовых наркотических средств или полуфабрикатов из растительного сырья на неконтролируемых территориях. Это труднодоступные и малонаселенные территории бывших союзных Среднеазиатских республик, Казахстана и Киргизии, а так же аналогичные территории республик Тувы, Бурятии, часть территории Дальнего Востока, территории стран Центральной Азии, не контролируемые правительствами в связи с вооруженными этническими конфликтами – Афганистана, Пакистана, Индии. </a:t>
            </a:r>
          </a:p>
        </p:txBody>
      </p:sp>
    </p:spTree>
    <p:extLst>
      <p:ext uri="{BB962C8B-B14F-4D97-AF65-F5344CB8AC3E}">
        <p14:creationId xmlns:p14="http://schemas.microsoft.com/office/powerpoint/2010/main" val="2704542523"/>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3105835"/>
            <a:ext cx="7848872"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при типичных действиях курьеров.</a:t>
            </a:r>
          </a:p>
        </p:txBody>
      </p:sp>
    </p:spTree>
    <p:extLst>
      <p:ext uri="{BB962C8B-B14F-4D97-AF65-F5344CB8AC3E}">
        <p14:creationId xmlns:p14="http://schemas.microsoft.com/office/powerpoint/2010/main" val="278839549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064896"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механизме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действий курьера можно выделить этапы - подготовки к перевозке, самой перевозки, этап сбыта и этап обратной поездки.</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На </a:t>
            </a:r>
            <a:r>
              <a:rPr lang="ru-RU" sz="2400" dirty="0">
                <a:solidFill>
                  <a:srgbClr val="FFC000"/>
                </a:solidFill>
                <a:latin typeface="Times New Roman" pitchFamily="18" charset="0"/>
                <a:cs typeface="Times New Roman" pitchFamily="18" charset="0"/>
              </a:rPr>
              <a:t>этапе подготовки процесс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наиболее интенсивен: курьер может связываться с приобретателем по телефону, помещает партию наркотиков в упаковку, приобретает проездные билеты (чаще всего в оба конца), либо ищет водителя или готовит личное транспортное средство, предупреждает близких о своем отсутствии, договаривается об отсутствии на работе, собирает в дорогу необходимые предметы. </a:t>
            </a:r>
          </a:p>
        </p:txBody>
      </p:sp>
    </p:spTree>
    <p:extLst>
      <p:ext uri="{BB962C8B-B14F-4D97-AF65-F5344CB8AC3E}">
        <p14:creationId xmlns:p14="http://schemas.microsoft.com/office/powerpoint/2010/main" val="157165155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4"/>
            <a:ext cx="7992888"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этом образуются соответствующие материальные следы: сам наркотик, упаковка, материалы и предметы, использовавшиеся для упаковки, проездные документы, </a:t>
            </a:r>
            <a:r>
              <a:rPr lang="ru-RU" sz="2400" dirty="0" smtClean="0">
                <a:solidFill>
                  <a:srgbClr val="FFC000"/>
                </a:solidFill>
                <a:latin typeface="Times New Roman" pitchFamily="18" charset="0"/>
                <a:cs typeface="Times New Roman" pitchFamily="18" charset="0"/>
              </a:rPr>
              <a:t> </a:t>
            </a:r>
            <a:r>
              <a:rPr lang="ru-RU" sz="2400" dirty="0">
                <a:solidFill>
                  <a:srgbClr val="FFC000"/>
                </a:solidFill>
                <a:latin typeface="Times New Roman" pitchFamily="18" charset="0"/>
                <a:cs typeface="Times New Roman" pitchFamily="18" charset="0"/>
              </a:rPr>
              <a:t>предметы, свидетельствующие о пребывании в определенной местности или населенном пункте: местная пресса, бытовые предметы и продукты питания местного производства с соответствующей маркировкой об изготовителе, дате изготовления и сроке годности, рукописные записи о намеченной дате прибытия, расписании движения транспорта, об адресе или месте встречи с приобретателем, расчеты расходов и доходов. </a:t>
            </a:r>
          </a:p>
        </p:txBody>
      </p:sp>
    </p:spTree>
    <p:extLst>
      <p:ext uri="{BB962C8B-B14F-4D97-AF65-F5344CB8AC3E}">
        <p14:creationId xmlns:p14="http://schemas.microsoft.com/office/powerpoint/2010/main" val="2235158572"/>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136339"/>
            <a:ext cx="7848872"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А так же идеальные следы - в памяти приобретателя (если была связь по телефону), возможного водителя, других пассажиров, близких, руководства и коллег по работе. Если курьер или приобретатель не имеют личного телефона, носителями идеальных следов могут быть их соседи, знакомые.</a:t>
            </a:r>
          </a:p>
          <a:p>
            <a:r>
              <a:rPr lang="ru-RU" sz="2400" dirty="0">
                <a:solidFill>
                  <a:srgbClr val="FFC000"/>
                </a:solidFill>
                <a:latin typeface="Times New Roman" pitchFamily="18" charset="0"/>
                <a:cs typeface="Times New Roman" pitchFamily="18" charset="0"/>
              </a:rPr>
              <a:t>Запаховые следы после упаковки наркотиков курьер всегда нейтрализует.</a:t>
            </a:r>
          </a:p>
        </p:txBody>
      </p:sp>
    </p:spTree>
    <p:extLst>
      <p:ext uri="{BB962C8B-B14F-4D97-AF65-F5344CB8AC3E}">
        <p14:creationId xmlns:p14="http://schemas.microsoft.com/office/powerpoint/2010/main" val="394941479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8064896" cy="3785652"/>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Упаковка партии, перевозимой курьером, практически всегда многослойная – мешок в мешке, мешок в коробке, контейнере и т.д. Большое доказательственное значение имеет обнаружение следов пальцев рук на поверхности внутренней оболочки. Она гораздо меньше подвергается внешним воздействиям.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Следы </a:t>
            </a:r>
            <a:r>
              <a:rPr lang="ru-RU" sz="2400" dirty="0">
                <a:solidFill>
                  <a:srgbClr val="FFC000"/>
                </a:solidFill>
                <a:latin typeface="Times New Roman" pitchFamily="18" charset="0"/>
                <a:cs typeface="Times New Roman" pitchFamily="18" charset="0"/>
              </a:rPr>
              <a:t>там сохраняются достаточно долго.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Обнаружение </a:t>
            </a:r>
            <a:r>
              <a:rPr lang="ru-RU" sz="2400" dirty="0">
                <a:solidFill>
                  <a:srgbClr val="FFC000"/>
                </a:solidFill>
                <a:latin typeface="Times New Roman" pitchFamily="18" charset="0"/>
                <a:cs typeface="Times New Roman" pitchFamily="18" charset="0"/>
              </a:rPr>
              <a:t>их опровергает типичную защитную версию курьера о том, что предмет с наркотиками попал к нему случайно, и он не знал о содержимом.</a:t>
            </a:r>
          </a:p>
        </p:txBody>
      </p:sp>
    </p:spTree>
    <p:extLst>
      <p:ext uri="{BB962C8B-B14F-4D97-AF65-F5344CB8AC3E}">
        <p14:creationId xmlns:p14="http://schemas.microsoft.com/office/powerpoint/2010/main" val="980311081"/>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136904" cy="4524315"/>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На этапе перевозки: </a:t>
            </a:r>
            <a:endParaRPr lang="ru-RU" sz="2400" dirty="0" smtClean="0">
              <a:solidFill>
                <a:srgbClr val="FFC000"/>
              </a:solidFill>
              <a:latin typeface="Times New Roman" pitchFamily="18" charset="0"/>
              <a:cs typeface="Times New Roman" pitchFamily="18" charset="0"/>
            </a:endParaRPr>
          </a:p>
          <a:p>
            <a:pPr algn="ctr"/>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Во время нахождения в междугороднем общественном или личном транспорте криминалистически значимые следы практически не образуются, так как курьер в этот период не производит значимых действий с наркотиками и не имеет связи с приобретателем.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Образуются </a:t>
            </a:r>
            <a:r>
              <a:rPr lang="ru-RU" sz="2400" dirty="0">
                <a:solidFill>
                  <a:srgbClr val="FFC000"/>
                </a:solidFill>
                <a:latin typeface="Times New Roman" pitchFamily="18" charset="0"/>
                <a:cs typeface="Times New Roman" pitchFamily="18" charset="0"/>
              </a:rPr>
              <a:t>следы пребывания в транспортном средстве, которые мы рассмотрели ранее, а так же следы-предметы, которые курьер приобретает в ходе поездки.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Такие </a:t>
            </a:r>
            <a:r>
              <a:rPr lang="ru-RU" sz="2400" dirty="0">
                <a:solidFill>
                  <a:srgbClr val="FFC000"/>
                </a:solidFill>
                <a:latin typeface="Times New Roman" pitchFamily="18" charset="0"/>
                <a:cs typeface="Times New Roman" pitchFamily="18" charset="0"/>
              </a:rPr>
              <a:t>предметы свидетельствуют о пребывании в определенной местности или населенном пункте.</a:t>
            </a:r>
          </a:p>
        </p:txBody>
      </p:sp>
    </p:spTree>
    <p:extLst>
      <p:ext uri="{BB962C8B-B14F-4D97-AF65-F5344CB8AC3E}">
        <p14:creationId xmlns:p14="http://schemas.microsoft.com/office/powerpoint/2010/main" val="3148760318"/>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5148" y="980728"/>
            <a:ext cx="7848872" cy="341632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По прибытию в населенный пункт курьер обычно по телефону связывается с приобретателем – сообщает о приезде, согласует время и место встречи.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После </a:t>
            </a:r>
            <a:r>
              <a:rPr lang="ru-RU" sz="2400" dirty="0">
                <a:solidFill>
                  <a:srgbClr val="FFC000"/>
                </a:solidFill>
                <a:latin typeface="Times New Roman" pitchFamily="18" charset="0"/>
                <a:cs typeface="Times New Roman" pitchFamily="18" charset="0"/>
              </a:rPr>
              <a:t>этого, часть личных вещей, а так же часть наркотиков может поместить в камеру хранения.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Если </a:t>
            </a:r>
            <a:r>
              <a:rPr lang="ru-RU" sz="2400" dirty="0">
                <a:solidFill>
                  <a:srgbClr val="FFC000"/>
                </a:solidFill>
                <a:latin typeface="Times New Roman" pitchFamily="18" charset="0"/>
                <a:cs typeface="Times New Roman" pitchFamily="18" charset="0"/>
              </a:rPr>
              <a:t>приехал на общественном транспорте, нанимает на вокзале такси, на котором доезжает до дома, где живет сбытчик, или к одной из точек сбыта. </a:t>
            </a:r>
          </a:p>
        </p:txBody>
      </p:sp>
    </p:spTree>
    <p:extLst>
      <p:ext uri="{BB962C8B-B14F-4D97-AF65-F5344CB8AC3E}">
        <p14:creationId xmlns:p14="http://schemas.microsoft.com/office/powerpoint/2010/main" val="2296351711"/>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136904"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этом образуются следы пребывания в определенных местах населенного пункта, в основном идеального характера: в памяти приобретателя, другого лица, кто мог подойти к телефону, таксиста, работников предприятий питания, торговли. </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Криминалистически </a:t>
            </a:r>
            <a:r>
              <a:rPr lang="ru-RU" sz="2400" dirty="0">
                <a:solidFill>
                  <a:srgbClr val="FFC000"/>
                </a:solidFill>
                <a:latin typeface="Times New Roman" pitchFamily="18" charset="0"/>
                <a:cs typeface="Times New Roman" pitchFamily="18" charset="0"/>
              </a:rPr>
              <a:t>значимые следы материального характера немногочисленны: это могут быть квитанции камеры хранения, кассовые чеки с названием торговой организации, даты и времени расчета, квитанции о междугородних телефонных разговорах, если у курьера возникла необходимость позвонить домой, либо другому приобретателю, которого он тоже обслуживает. </a:t>
            </a:r>
          </a:p>
        </p:txBody>
      </p:sp>
    </p:spTree>
    <p:extLst>
      <p:ext uri="{BB962C8B-B14F-4D97-AF65-F5344CB8AC3E}">
        <p14:creationId xmlns:p14="http://schemas.microsoft.com/office/powerpoint/2010/main" val="1018043922"/>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064896" cy="5632311"/>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На этапе непосредственного сбыта: </a:t>
            </a:r>
            <a:endParaRPr lang="ru-RU" sz="2400" dirty="0" smtClean="0">
              <a:solidFill>
                <a:srgbClr val="FFC000"/>
              </a:solidFill>
              <a:latin typeface="Times New Roman" pitchFamily="18" charset="0"/>
              <a:cs typeface="Times New Roman" pitchFamily="18" charset="0"/>
            </a:endParaRPr>
          </a:p>
          <a:p>
            <a:pPr algn="ctr"/>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Механизм </a:t>
            </a:r>
            <a:r>
              <a:rPr lang="ru-RU" sz="2400" dirty="0" err="1">
                <a:solidFill>
                  <a:srgbClr val="FFC000"/>
                </a:solidFill>
                <a:latin typeface="Times New Roman" pitchFamily="18" charset="0"/>
                <a:cs typeface="Times New Roman" pitchFamily="18" charset="0"/>
              </a:rPr>
              <a:t>следообразования</a:t>
            </a:r>
            <a:r>
              <a:rPr lang="ru-RU" sz="2400" dirty="0">
                <a:solidFill>
                  <a:srgbClr val="FFC000"/>
                </a:solidFill>
                <a:latin typeface="Times New Roman" pitchFamily="18" charset="0"/>
                <a:cs typeface="Times New Roman" pitchFamily="18" charset="0"/>
              </a:rPr>
              <a:t> аналогичный сбыту потребителям (наркоманам). Расчет при этом производится всегда деньгами. Сумма их довольно крупная </a:t>
            </a:r>
            <a:r>
              <a:rPr lang="ru-RU" sz="2400" dirty="0" smtClean="0">
                <a:solidFill>
                  <a:srgbClr val="FFC000"/>
                </a:solidFill>
                <a:latin typeface="Times New Roman" pitchFamily="18" charset="0"/>
                <a:cs typeface="Times New Roman" pitchFamily="18" charset="0"/>
              </a:rPr>
              <a:t>. </a:t>
            </a:r>
          </a:p>
          <a:p>
            <a:r>
              <a:rPr lang="ru-RU" sz="2400" dirty="0" smtClean="0">
                <a:solidFill>
                  <a:srgbClr val="FFC000"/>
                </a:solidFill>
                <a:latin typeface="Times New Roman" pitchFamily="18" charset="0"/>
                <a:cs typeface="Times New Roman" pitchFamily="18" charset="0"/>
              </a:rPr>
              <a:t>То </a:t>
            </a:r>
            <a:r>
              <a:rPr lang="ru-RU" sz="2400" dirty="0">
                <a:solidFill>
                  <a:srgbClr val="FFC000"/>
                </a:solidFill>
                <a:latin typeface="Times New Roman" pitchFamily="18" charset="0"/>
                <a:cs typeface="Times New Roman" pitchFamily="18" charset="0"/>
              </a:rPr>
              <a:t>есть после сбыта у курьера до возвращения домой при себе множество рублевых купюр большого достоинства, либо долларовые купюры. В ходе расчета могут производиться рукописные записи – обсчет суммы, цены, веса наркотиков, перерасчет рублей в доллары. Курьер обычно отдыхает в течении дня или нескольких часов у приобретателя, при этом может общаться с его родственниками. Как правило, в тот же день уезжает обратно (в зависимости от расписания движения транспорта). </a:t>
            </a:r>
          </a:p>
        </p:txBody>
      </p:sp>
    </p:spTree>
    <p:extLst>
      <p:ext uri="{BB962C8B-B14F-4D97-AF65-F5344CB8AC3E}">
        <p14:creationId xmlns:p14="http://schemas.microsoft.com/office/powerpoint/2010/main" val="1204640043"/>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247969"/>
            <a:ext cx="7992888"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Некоторые курьеры в день пребывания в населенном пункте посещают вещевые, продовольственные, автомобильные рынки, крупные магазины. Но при этом редко что-либо приобретают. Интересуются в основном ценами. Могут приобретать недорогие подарки для детей и родственников или запчасти для автомобиля.</a:t>
            </a:r>
          </a:p>
        </p:txBody>
      </p:sp>
    </p:spTree>
    <p:extLst>
      <p:ext uri="{BB962C8B-B14F-4D97-AF65-F5344CB8AC3E}">
        <p14:creationId xmlns:p14="http://schemas.microsoft.com/office/powerpoint/2010/main" val="4184270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208912"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2.	Контрабанда крупных партий этих наркотиков в Россию для дальнейшего распространения внутри страны или для транзита в страны Западной Европы. В последние годы основной поток наркотиков из стран Центральной Азии стал проходить не по традиционному «Балканскому пути», а через Россию. </a:t>
            </a:r>
          </a:p>
        </p:txBody>
      </p:sp>
      <p:sp>
        <p:nvSpPr>
          <p:cNvPr id="3" name="Прямоугольник 2"/>
          <p:cNvSpPr/>
          <p:nvPr/>
        </p:nvSpPr>
        <p:spPr>
          <a:xfrm>
            <a:off x="467544" y="3645024"/>
            <a:ext cx="8208912" cy="156966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3.	Распределение партий наркотиков по устойчивым крупным каналам по регионам внутри России, а так же по параллельным им относительно устойчивым каналам (курьерами). </a:t>
            </a:r>
          </a:p>
        </p:txBody>
      </p:sp>
    </p:spTree>
    <p:extLst>
      <p:ext uri="{BB962C8B-B14F-4D97-AF65-F5344CB8AC3E}">
        <p14:creationId xmlns:p14="http://schemas.microsoft.com/office/powerpoint/2010/main" val="360356008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208912" cy="5262979"/>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На этапе возвращения: </a:t>
            </a:r>
            <a:endParaRPr lang="ru-RU" sz="2400" dirty="0" smtClean="0">
              <a:solidFill>
                <a:srgbClr val="FFC000"/>
              </a:solidFill>
              <a:latin typeface="Times New Roman" pitchFamily="18" charset="0"/>
              <a:cs typeface="Times New Roman" pitchFamily="18" charset="0"/>
            </a:endParaRPr>
          </a:p>
          <a:p>
            <a:pPr algn="ctr"/>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Курьер приобретает продукты в дорогу, местную прессу, может позвонить домой. Если расчет производился рублями, может обменять их на доллары в обменном пункте или у «валютчиков». Справку о приобретении валюты курьер не использует, так как при пересечении границы ее не декларирует. Однако справка может находиться при нем до посадки в поезд или до таможенного пункта. Полученные деньги или валюту курьер в ходе всей поездки хранит при себе – за </a:t>
            </a:r>
            <a:r>
              <a:rPr lang="ru-RU" sz="2400" dirty="0" err="1">
                <a:solidFill>
                  <a:srgbClr val="FFC000"/>
                </a:solidFill>
                <a:latin typeface="Times New Roman" pitchFamily="18" charset="0"/>
                <a:cs typeface="Times New Roman" pitchFamily="18" charset="0"/>
              </a:rPr>
              <a:t>подкладом</a:t>
            </a:r>
            <a:r>
              <a:rPr lang="ru-RU" sz="2400" dirty="0">
                <a:solidFill>
                  <a:srgbClr val="FFC000"/>
                </a:solidFill>
                <a:latin typeface="Times New Roman" pitchFamily="18" charset="0"/>
                <a:cs typeface="Times New Roman" pitchFamily="18" charset="0"/>
              </a:rPr>
              <a:t> одежды, в нижнем белье или специальном нательном поясе. Перед отправлением поезда или автобуса курьер приезжает на вокзал на такси без сбытчика.</a:t>
            </a:r>
          </a:p>
        </p:txBody>
      </p:sp>
    </p:spTree>
    <p:extLst>
      <p:ext uri="{BB962C8B-B14F-4D97-AF65-F5344CB8AC3E}">
        <p14:creationId xmlns:p14="http://schemas.microsoft.com/office/powerpoint/2010/main" val="272665172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80728"/>
            <a:ext cx="8136904"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Практика показывает, что примерно в половине случаев курьеры в нашем регионе работают парами. Часто один из них организатор, второй исполнитель. То есть у каждого из них остаются идеальные следы действий второго.</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Независимо от уровня распространения на теле и в организме лиц, употребляющих наркотики остаются соответствующие следы. </a:t>
            </a:r>
          </a:p>
        </p:txBody>
      </p:sp>
    </p:spTree>
    <p:extLst>
      <p:ext uri="{BB962C8B-B14F-4D97-AF65-F5344CB8AC3E}">
        <p14:creationId xmlns:p14="http://schemas.microsoft.com/office/powerpoint/2010/main" val="3949165944"/>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136904"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На теле лиц, употребляющих наркотики внутривенно, имеются следы инъекций: на предплечьях, в локтевых складках, могут быть на голени, на стопе, на тыльной стороне ладони.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длительном употреблении на кожном покрове образуются пятна, напоминающие кровоподтеки, а так же гнойники.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Истощение </a:t>
            </a:r>
            <a:r>
              <a:rPr lang="ru-RU" sz="2400" dirty="0">
                <a:solidFill>
                  <a:srgbClr val="FFC000"/>
                </a:solidFill>
                <a:latin typeface="Times New Roman" pitchFamily="18" charset="0"/>
                <a:cs typeface="Times New Roman" pitchFamily="18" charset="0"/>
              </a:rPr>
              <a:t>организма проявляется в похудении.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Поведение </a:t>
            </a:r>
            <a:r>
              <a:rPr lang="ru-RU" sz="2400" dirty="0">
                <a:solidFill>
                  <a:srgbClr val="FFC000"/>
                </a:solidFill>
                <a:latin typeface="Times New Roman" pitchFamily="18" charset="0"/>
                <a:cs typeface="Times New Roman" pitchFamily="18" charset="0"/>
              </a:rPr>
              <a:t>таких лиц либо сонливое, либо беспокойное с повышенной жестикуляцией, речь отрывистая, с частым повторением некоторых слов или фраз.</a:t>
            </a:r>
          </a:p>
        </p:txBody>
      </p:sp>
    </p:spTree>
    <p:extLst>
      <p:ext uri="{BB962C8B-B14F-4D97-AF65-F5344CB8AC3E}">
        <p14:creationId xmlns:p14="http://schemas.microsoft.com/office/powerpoint/2010/main" val="237350373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8114" y="980728"/>
            <a:ext cx="7848872"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У лиц, употребляющих героин вдыханием, раздражена слизистая оболочка носа и глаз. У них постоянно насморк, слезоточивость, часто говорят в нос.</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У </a:t>
            </a:r>
            <a:r>
              <a:rPr lang="ru-RU" sz="2400" dirty="0">
                <a:solidFill>
                  <a:srgbClr val="FFC000"/>
                </a:solidFill>
                <a:latin typeface="Times New Roman" pitchFamily="18" charset="0"/>
                <a:cs typeface="Times New Roman" pitchFamily="18" charset="0"/>
              </a:rPr>
              <a:t>лиц, употребляющих наркотики </a:t>
            </a:r>
            <a:r>
              <a:rPr lang="ru-RU" sz="2400" dirty="0" err="1">
                <a:solidFill>
                  <a:srgbClr val="FFC000"/>
                </a:solidFill>
                <a:latin typeface="Times New Roman" pitchFamily="18" charset="0"/>
                <a:cs typeface="Times New Roman" pitchFamily="18" charset="0"/>
              </a:rPr>
              <a:t>каннабиноидной</a:t>
            </a:r>
            <a:r>
              <a:rPr lang="ru-RU" sz="2400" dirty="0">
                <a:solidFill>
                  <a:srgbClr val="FFC000"/>
                </a:solidFill>
                <a:latin typeface="Times New Roman" pitchFamily="18" charset="0"/>
                <a:cs typeface="Times New Roman" pitchFamily="18" charset="0"/>
              </a:rPr>
              <a:t> группы, внешних признаков почти нет.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Длительное </a:t>
            </a:r>
            <a:r>
              <a:rPr lang="ru-RU" sz="2400" dirty="0">
                <a:solidFill>
                  <a:srgbClr val="FFC000"/>
                </a:solidFill>
                <a:latin typeface="Times New Roman" pitchFamily="18" charset="0"/>
                <a:cs typeface="Times New Roman" pitchFamily="18" charset="0"/>
              </a:rPr>
              <a:t>употребление вызывает похудение и интенсивные темные пятна под глазами.</a:t>
            </a:r>
          </a:p>
        </p:txBody>
      </p:sp>
    </p:spTree>
    <p:extLst>
      <p:ext uri="{BB962C8B-B14F-4D97-AF65-F5344CB8AC3E}">
        <p14:creationId xmlns:p14="http://schemas.microsoft.com/office/powerpoint/2010/main" val="1439868103"/>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828836"/>
            <a:ext cx="8136904" cy="120032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После употребления любого наркотика в течении </a:t>
            </a:r>
            <a:r>
              <a:rPr lang="ru-RU" sz="2400" dirty="0" smtClean="0">
                <a:solidFill>
                  <a:srgbClr val="FFC000"/>
                </a:solidFill>
                <a:latin typeface="Times New Roman" pitchFamily="18" charset="0"/>
                <a:cs typeface="Times New Roman" pitchFamily="18" charset="0"/>
              </a:rPr>
              <a:t>определенного периода времени </a:t>
            </a:r>
            <a:r>
              <a:rPr lang="ru-RU" sz="2400" dirty="0">
                <a:solidFill>
                  <a:srgbClr val="FFC000"/>
                </a:solidFill>
                <a:latin typeface="Times New Roman" pitchFamily="18" charset="0"/>
                <a:cs typeface="Times New Roman" pitchFamily="18" charset="0"/>
              </a:rPr>
              <a:t>в организме остаются его алкалоиды, которые обнаруживаются в крови и в моче. </a:t>
            </a:r>
          </a:p>
        </p:txBody>
      </p:sp>
    </p:spTree>
    <p:extLst>
      <p:ext uri="{BB962C8B-B14F-4D97-AF65-F5344CB8AC3E}">
        <p14:creationId xmlns:p14="http://schemas.microsoft.com/office/powerpoint/2010/main" val="4279517274"/>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08720"/>
            <a:ext cx="8064896"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Употребление наркотиков не преследуется по российскому уголовному законодательству. Однако, информация об их употреблении конкретным лицом является ценной для выбора тактики оперативных мероприятий и следственных действий. Об особенностях тактики следственных действий при расследовании преступлений в сфере незаконного оборота наркотиков – мы рассмотрим на следующей лекции.</a:t>
            </a:r>
          </a:p>
        </p:txBody>
      </p:sp>
    </p:spTree>
    <p:extLst>
      <p:ext uri="{BB962C8B-B14F-4D97-AF65-F5344CB8AC3E}">
        <p14:creationId xmlns:p14="http://schemas.microsoft.com/office/powerpoint/2010/main" val="112600310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2636912"/>
            <a:ext cx="7924800" cy="1143000"/>
          </a:xfrm>
        </p:spPr>
        <p:txBody>
          <a:bodyPr/>
          <a:lstStyle/>
          <a:p>
            <a:pPr algn="ctr"/>
            <a:r>
              <a:rPr lang="ru-RU" b="1" dirty="0" smtClean="0">
                <a:solidFill>
                  <a:srgbClr val="FFC000"/>
                </a:solidFill>
              </a:rPr>
              <a:t>БЛАГОДАРЮ ЗА ВНИМАНИЕ!!!</a:t>
            </a:r>
            <a:endParaRPr lang="ru-RU" b="1" dirty="0">
              <a:solidFill>
                <a:srgbClr val="FFC000"/>
              </a:solidFill>
            </a:endParaRPr>
          </a:p>
        </p:txBody>
      </p:sp>
    </p:spTree>
    <p:extLst>
      <p:ext uri="{BB962C8B-B14F-4D97-AF65-F5344CB8AC3E}">
        <p14:creationId xmlns:p14="http://schemas.microsoft.com/office/powerpoint/2010/main" val="2012117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2874" y="1484784"/>
            <a:ext cx="8136904" cy="3046988"/>
          </a:xfrm>
          <a:prstGeom prst="rect">
            <a:avLst/>
          </a:prstGeom>
        </p:spPr>
        <p:txBody>
          <a:bodyPr wrap="square">
            <a:spAutoFit/>
          </a:bodyPr>
          <a:lstStyle/>
          <a:p>
            <a:pPr marL="457200" indent="-457200">
              <a:buAutoNum type="arabicPeriod" startAt="4"/>
            </a:pPr>
            <a:r>
              <a:rPr lang="ru-RU" sz="2400" dirty="0" smtClean="0">
                <a:solidFill>
                  <a:srgbClr val="FFC000"/>
                </a:solidFill>
                <a:latin typeface="Times New Roman" pitchFamily="18" charset="0"/>
                <a:cs typeface="Times New Roman" pitchFamily="18" charset="0"/>
              </a:rPr>
              <a:t>Распределение </a:t>
            </a:r>
            <a:r>
              <a:rPr lang="ru-RU" sz="2400" dirty="0">
                <a:solidFill>
                  <a:srgbClr val="FFC000"/>
                </a:solidFill>
                <a:latin typeface="Times New Roman" pitchFamily="18" charset="0"/>
                <a:cs typeface="Times New Roman" pitchFamily="18" charset="0"/>
              </a:rPr>
              <a:t>наркотиков внутри относительно устойчивых локальных сетей. То есть распределение наркотиков от оптовых поставщиков по активным сбытчикам, контролирующих свой куст точек сбыта</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pPr marL="457200" indent="-457200">
              <a:buAutoNum type="arabicPeriod" startAt="5"/>
            </a:pPr>
            <a:r>
              <a:rPr lang="ru-RU" sz="2400" dirty="0" smtClean="0">
                <a:solidFill>
                  <a:srgbClr val="FFC000"/>
                </a:solidFill>
                <a:latin typeface="Times New Roman" pitchFamily="18" charset="0"/>
                <a:cs typeface="Times New Roman" pitchFamily="18" charset="0"/>
              </a:rPr>
              <a:t>Распределение </a:t>
            </a:r>
            <a:r>
              <a:rPr lang="ru-RU" sz="2400" dirty="0">
                <a:solidFill>
                  <a:srgbClr val="FFC000"/>
                </a:solidFill>
                <a:latin typeface="Times New Roman" pitchFamily="18" charset="0"/>
                <a:cs typeface="Times New Roman" pitchFamily="18" charset="0"/>
              </a:rPr>
              <a:t>наркотиков по точкам сбыта</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6.	Непосредственный сбыт наркотиков потребителям.</a:t>
            </a:r>
          </a:p>
        </p:txBody>
      </p:sp>
    </p:spTree>
    <p:extLst>
      <p:ext uri="{BB962C8B-B14F-4D97-AF65-F5344CB8AC3E}">
        <p14:creationId xmlns:p14="http://schemas.microsoft.com/office/powerpoint/2010/main" val="19988649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87737"/>
            <a:ext cx="7992888" cy="2308324"/>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Синтетические наркотики в таком обороте распространяются по схеме</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1.	Изготовление наркотических средств в подпольных лабораториях. Либо изготовление излишков на легальных предприятиях Министерства здравоохранения.</a:t>
            </a:r>
          </a:p>
        </p:txBody>
      </p:sp>
      <p:sp>
        <p:nvSpPr>
          <p:cNvPr id="3" name="Прямоугольник 2"/>
          <p:cNvSpPr/>
          <p:nvPr/>
        </p:nvSpPr>
        <p:spPr>
          <a:xfrm>
            <a:off x="445662" y="3068960"/>
            <a:ext cx="7992888" cy="2677656"/>
          </a:xfrm>
          <a:prstGeom prst="rect">
            <a:avLst/>
          </a:prstGeom>
        </p:spPr>
        <p:txBody>
          <a:bodyPr wrap="square">
            <a:spAutoFit/>
          </a:bodyPr>
          <a:lstStyle/>
          <a:p>
            <a:r>
              <a:rPr lang="ru-RU" sz="2400" dirty="0" smtClean="0">
                <a:solidFill>
                  <a:srgbClr val="FFC000"/>
                </a:solidFill>
                <a:latin typeface="Times New Roman" pitchFamily="18" charset="0"/>
                <a:cs typeface="Times New Roman" pitchFamily="18" charset="0"/>
              </a:rPr>
              <a:t>2. Распределение </a:t>
            </a:r>
            <a:r>
              <a:rPr lang="ru-RU" sz="2400" dirty="0">
                <a:solidFill>
                  <a:srgbClr val="FFC000"/>
                </a:solidFill>
                <a:latin typeface="Times New Roman" pitchFamily="18" charset="0"/>
                <a:cs typeface="Times New Roman" pitchFamily="18" charset="0"/>
              </a:rPr>
              <a:t>таких наркотиков внутри локальной сети. Иногда пересылка в другой регион. Транзит таких наркотиков осуществляется только в отдельных регионах, так как объем производства в подпольных лабораториях и изготовление излишков существенно ограничены по сравнению с возможностями наркокартелей, осуществляющими контрабанду наркотиков в Россию.</a:t>
            </a:r>
          </a:p>
        </p:txBody>
      </p:sp>
    </p:spTree>
    <p:extLst>
      <p:ext uri="{BB962C8B-B14F-4D97-AF65-F5344CB8AC3E}">
        <p14:creationId xmlns:p14="http://schemas.microsoft.com/office/powerpoint/2010/main" val="87744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2696" y="1137085"/>
            <a:ext cx="8064896" cy="2308324"/>
          </a:xfrm>
          <a:prstGeom prst="rect">
            <a:avLst/>
          </a:prstGeom>
        </p:spPr>
        <p:txBody>
          <a:bodyPr wrap="square">
            <a:spAutoFit/>
          </a:bodyPr>
          <a:lstStyle/>
          <a:p>
            <a:pPr marL="457200" indent="-457200">
              <a:buAutoNum type="arabicPeriod" startAt="3"/>
            </a:pPr>
            <a:r>
              <a:rPr lang="ru-RU" sz="2400" dirty="0" smtClean="0">
                <a:solidFill>
                  <a:srgbClr val="FFC000"/>
                </a:solidFill>
                <a:latin typeface="Times New Roman" pitchFamily="18" charset="0"/>
                <a:cs typeface="Times New Roman" pitchFamily="18" charset="0"/>
              </a:rPr>
              <a:t>Распределение </a:t>
            </a:r>
            <a:r>
              <a:rPr lang="ru-RU" sz="2400" dirty="0">
                <a:solidFill>
                  <a:srgbClr val="FFC000"/>
                </a:solidFill>
                <a:latin typeface="Times New Roman" pitchFamily="18" charset="0"/>
                <a:cs typeface="Times New Roman" pitchFamily="18" charset="0"/>
              </a:rPr>
              <a:t>синтезированных наркотиков внутри сети.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pPr marL="457200" indent="-457200">
              <a:buAutoNum type="arabicPeriod" startAt="4"/>
            </a:pPr>
            <a:r>
              <a:rPr lang="ru-RU" sz="2400" dirty="0" smtClean="0">
                <a:solidFill>
                  <a:srgbClr val="FFC000"/>
                </a:solidFill>
                <a:latin typeface="Times New Roman" pitchFamily="18" charset="0"/>
                <a:cs typeface="Times New Roman" pitchFamily="18" charset="0"/>
              </a:rPr>
              <a:t>Распределение </a:t>
            </a:r>
            <a:r>
              <a:rPr lang="ru-RU" sz="2400" dirty="0">
                <a:solidFill>
                  <a:srgbClr val="FFC000"/>
                </a:solidFill>
                <a:latin typeface="Times New Roman" pitchFamily="18" charset="0"/>
                <a:cs typeface="Times New Roman" pitchFamily="18" charset="0"/>
              </a:rPr>
              <a:t>по точкам.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5.	Непосредственный сбыт потребителям.</a:t>
            </a:r>
          </a:p>
        </p:txBody>
      </p:sp>
    </p:spTree>
    <p:extLst>
      <p:ext uri="{BB962C8B-B14F-4D97-AF65-F5344CB8AC3E}">
        <p14:creationId xmlns:p14="http://schemas.microsoft.com/office/powerpoint/2010/main" val="2928710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352928" cy="5632311"/>
          </a:xfrm>
          <a:prstGeom prst="rect">
            <a:avLst/>
          </a:prstGeom>
        </p:spPr>
        <p:txBody>
          <a:bodyPr wrap="square">
            <a:spAutoFit/>
          </a:bodyPr>
          <a:lstStyle/>
          <a:p>
            <a:pPr algn="ctr"/>
            <a:r>
              <a:rPr lang="ru-RU" sz="2400" b="1" dirty="0" smtClean="0">
                <a:solidFill>
                  <a:srgbClr val="FFC000"/>
                </a:solidFill>
              </a:rPr>
              <a:t>План</a:t>
            </a:r>
          </a:p>
          <a:p>
            <a:r>
              <a:rPr lang="ru-RU" sz="2400" b="1" dirty="0" smtClean="0">
                <a:solidFill>
                  <a:srgbClr val="FFC000"/>
                </a:solidFill>
              </a:rPr>
              <a:t>          §</a:t>
            </a:r>
            <a:r>
              <a:rPr lang="ru-RU" sz="2400" b="1" dirty="0">
                <a:solidFill>
                  <a:srgbClr val="FFC000"/>
                </a:solidFill>
              </a:rPr>
              <a:t>1.</a:t>
            </a:r>
            <a:r>
              <a:rPr lang="ru-RU" sz="2400" dirty="0">
                <a:solidFill>
                  <a:srgbClr val="FFC000"/>
                </a:solidFill>
              </a:rPr>
              <a:t> Предметы преступного посягательства.</a:t>
            </a:r>
          </a:p>
          <a:p>
            <a:r>
              <a:rPr lang="ru-RU" sz="2400" dirty="0">
                <a:solidFill>
                  <a:srgbClr val="FFC000"/>
                </a:solidFill>
              </a:rPr>
              <a:t>          §2. Общие особенности преступлений, связанных с распространением наркотиков. </a:t>
            </a:r>
          </a:p>
          <a:p>
            <a:r>
              <a:rPr lang="ru-RU" sz="2400" dirty="0">
                <a:solidFill>
                  <a:srgbClr val="FFC000"/>
                </a:solidFill>
              </a:rPr>
              <a:t>          §3. Способы контрабанды, транзита и </a:t>
            </a:r>
            <a:r>
              <a:rPr lang="ru-RU" sz="2400" dirty="0" err="1">
                <a:solidFill>
                  <a:srgbClr val="FFC000"/>
                </a:solidFill>
              </a:rPr>
              <a:t>нетранзитных</a:t>
            </a:r>
            <a:r>
              <a:rPr lang="ru-RU" sz="2400" dirty="0">
                <a:solidFill>
                  <a:srgbClr val="FFC000"/>
                </a:solidFill>
              </a:rPr>
              <a:t> перевозок.</a:t>
            </a:r>
          </a:p>
          <a:p>
            <a:r>
              <a:rPr lang="ru-RU" sz="2400" dirty="0">
                <a:solidFill>
                  <a:srgbClr val="FFC000"/>
                </a:solidFill>
              </a:rPr>
              <a:t> </a:t>
            </a:r>
            <a:r>
              <a:rPr lang="ru-RU" sz="2400" dirty="0" smtClean="0">
                <a:solidFill>
                  <a:srgbClr val="FFC000"/>
                </a:solidFill>
              </a:rPr>
              <a:t>          </a:t>
            </a:r>
            <a:r>
              <a:rPr lang="ru-RU" sz="2400" dirty="0">
                <a:solidFill>
                  <a:srgbClr val="FFC000"/>
                </a:solidFill>
              </a:rPr>
              <a:t>§4. Способы незаконного хранения.</a:t>
            </a:r>
          </a:p>
          <a:p>
            <a:r>
              <a:rPr lang="ru-RU" sz="2400" dirty="0">
                <a:solidFill>
                  <a:srgbClr val="FFC000"/>
                </a:solidFill>
              </a:rPr>
              <a:t>     </a:t>
            </a:r>
            <a:r>
              <a:rPr lang="ru-RU" sz="2400" dirty="0" smtClean="0">
                <a:solidFill>
                  <a:srgbClr val="FFC000"/>
                </a:solidFill>
              </a:rPr>
              <a:t>      §</a:t>
            </a:r>
            <a:r>
              <a:rPr lang="ru-RU" sz="2400" dirty="0">
                <a:solidFill>
                  <a:srgbClr val="FFC000"/>
                </a:solidFill>
              </a:rPr>
              <a:t>5. Упаковка, используемая для хранения наркотических средств. </a:t>
            </a:r>
          </a:p>
          <a:p>
            <a:r>
              <a:rPr lang="ru-RU" sz="2400" dirty="0">
                <a:solidFill>
                  <a:srgbClr val="FFC000"/>
                </a:solidFill>
              </a:rPr>
              <a:t> </a:t>
            </a:r>
            <a:r>
              <a:rPr lang="ru-RU" sz="2400" dirty="0" smtClean="0">
                <a:solidFill>
                  <a:srgbClr val="FFC000"/>
                </a:solidFill>
              </a:rPr>
              <a:t>         </a:t>
            </a:r>
            <a:r>
              <a:rPr lang="ru-RU" sz="2400" dirty="0">
                <a:solidFill>
                  <a:srgbClr val="FFC000"/>
                </a:solidFill>
              </a:rPr>
              <a:t>§6. Способы совершения сбытов по крупным устойчивым каналам, курьерами и в отдельных точках.</a:t>
            </a:r>
          </a:p>
          <a:p>
            <a:r>
              <a:rPr lang="ru-RU" sz="2400" dirty="0">
                <a:solidFill>
                  <a:srgbClr val="FFC000"/>
                </a:solidFill>
              </a:rPr>
              <a:t>         §7. Категории лиц, включенных в распространение наркотиков. Структуры преступных групп.</a:t>
            </a:r>
          </a:p>
          <a:p>
            <a:r>
              <a:rPr lang="ru-RU" sz="2400" dirty="0">
                <a:solidFill>
                  <a:srgbClr val="FFC000"/>
                </a:solidFill>
              </a:rPr>
              <a:t>         §8. Механизм </a:t>
            </a:r>
            <a:r>
              <a:rPr lang="ru-RU" sz="2400" dirty="0" err="1">
                <a:solidFill>
                  <a:srgbClr val="FFC000"/>
                </a:solidFill>
              </a:rPr>
              <a:t>следообразования</a:t>
            </a:r>
            <a:r>
              <a:rPr lang="ru-RU" sz="2400" dirty="0">
                <a:solidFill>
                  <a:srgbClr val="FFC000"/>
                </a:solidFill>
              </a:rPr>
              <a:t> при совершении преступлений по </a:t>
            </a:r>
            <a:r>
              <a:rPr lang="ru-RU" sz="2400">
                <a:solidFill>
                  <a:srgbClr val="FFC000"/>
                </a:solidFill>
              </a:rPr>
              <a:t>распространению </a:t>
            </a:r>
            <a:r>
              <a:rPr lang="ru-RU" sz="2400" smtClean="0">
                <a:solidFill>
                  <a:srgbClr val="FFC000"/>
                </a:solidFill>
              </a:rPr>
              <a:t>наркотиков..</a:t>
            </a:r>
            <a:endParaRPr lang="ru-RU" sz="2400" dirty="0">
              <a:solidFill>
                <a:srgbClr val="FFC000"/>
              </a:solidFill>
            </a:endParaRPr>
          </a:p>
        </p:txBody>
      </p:sp>
    </p:spTree>
    <p:extLst>
      <p:ext uri="{BB962C8B-B14F-4D97-AF65-F5344CB8AC3E}">
        <p14:creationId xmlns:p14="http://schemas.microsoft.com/office/powerpoint/2010/main" val="6730482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44824"/>
            <a:ext cx="8280920" cy="2677656"/>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Каналы распространения синтетических наркотиков имеются в регионах, где расположены предприятия по производству соответствующих препаратов или крупные химические предприятия, использующих сырье, необходимое для синтеза наркотиков.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А </a:t>
            </a:r>
            <a:r>
              <a:rPr lang="ru-RU" sz="2400" dirty="0">
                <a:solidFill>
                  <a:srgbClr val="FFC000"/>
                </a:solidFill>
                <a:latin typeface="Times New Roman" pitchFamily="18" charset="0"/>
                <a:cs typeface="Times New Roman" pitchFamily="18" charset="0"/>
              </a:rPr>
              <a:t>так же в регионах, удаленных от путей транзита растительных наркотиков. </a:t>
            </a:r>
          </a:p>
        </p:txBody>
      </p:sp>
    </p:spTree>
    <p:extLst>
      <p:ext uri="{BB962C8B-B14F-4D97-AF65-F5344CB8AC3E}">
        <p14:creationId xmlns:p14="http://schemas.microsoft.com/office/powerpoint/2010/main" val="1154005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6833" y="476672"/>
            <a:ext cx="8280920" cy="5632311"/>
          </a:xfrm>
          <a:prstGeom prst="rect">
            <a:avLst/>
          </a:prstGeom>
        </p:spPr>
        <p:txBody>
          <a:bodyPr wrap="square">
            <a:spAutoFit/>
          </a:bodyPr>
          <a:lstStyle/>
          <a:p>
            <a:pPr algn="ctr"/>
            <a:r>
              <a:rPr lang="ru-RU" sz="2400" b="1" dirty="0">
                <a:solidFill>
                  <a:srgbClr val="FFC000"/>
                </a:solidFill>
                <a:latin typeface="Times New Roman" pitchFamily="18" charset="0"/>
                <a:cs typeface="Times New Roman" pitchFamily="18" charset="0"/>
              </a:rPr>
              <a:t>Способы, связанные с переводом наркотических средств из легального оборота в нелегальный</a:t>
            </a:r>
            <a:r>
              <a:rPr lang="ru-RU" sz="2400" b="1" dirty="0" smtClean="0">
                <a:solidFill>
                  <a:srgbClr val="FFC000"/>
                </a:solidFill>
                <a:latin typeface="Times New Roman" pitchFamily="18" charset="0"/>
                <a:cs typeface="Times New Roman" pitchFamily="18" charset="0"/>
              </a:rPr>
              <a:t>:</a:t>
            </a:r>
          </a:p>
          <a:p>
            <a:pPr algn="ctr"/>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	Хищение наркотических средств в лечебных учреждениях лицами, осуществляющими выдачу и контролирующими употребление больными наркотических лекарственных средств. </a:t>
            </a:r>
          </a:p>
          <a:p>
            <a:r>
              <a:rPr lang="ru-RU" sz="2400" dirty="0">
                <a:solidFill>
                  <a:srgbClr val="FFC000"/>
                </a:solidFill>
                <a:latin typeface="Times New Roman" pitchFamily="18" charset="0"/>
                <a:cs typeface="Times New Roman" pitchFamily="18" charset="0"/>
              </a:rPr>
              <a:t>	Хищение наркотических средств путем списания препаратов, срок годности которых истек, либо как пришедших в негодность. Такие препараты должны уничтожаться. Вместо этого они поступают в незаконный оборот. </a:t>
            </a:r>
          </a:p>
          <a:p>
            <a:r>
              <a:rPr lang="ru-RU" sz="2400" dirty="0">
                <a:solidFill>
                  <a:srgbClr val="FFC000"/>
                </a:solidFill>
                <a:latin typeface="Times New Roman" pitchFamily="18" charset="0"/>
                <a:cs typeface="Times New Roman" pitchFamily="18" charset="0"/>
              </a:rPr>
              <a:t>	Незаконное приобретение наркотических средств по поддельным рецептам в аптеках, либо по поддельным документам на аптечных складах.</a:t>
            </a:r>
          </a:p>
        </p:txBody>
      </p:sp>
    </p:spTree>
    <p:extLst>
      <p:ext uri="{BB962C8B-B14F-4D97-AF65-F5344CB8AC3E}">
        <p14:creationId xmlns:p14="http://schemas.microsoft.com/office/powerpoint/2010/main" val="32569161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00250"/>
            <a:ext cx="8064896"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По интенсивности контрабанды в Россию и виду наркотиков, в странах Ближнего зарубежья можно выделить четыре устойчивые группировки, имеющие определенные исторические традиции в наркобизнесе.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Это </a:t>
            </a:r>
            <a:r>
              <a:rPr lang="ru-RU" sz="2400" dirty="0">
                <a:solidFill>
                  <a:srgbClr val="FFC000"/>
                </a:solidFill>
                <a:latin typeface="Times New Roman" pitchFamily="18" charset="0"/>
                <a:cs typeface="Times New Roman" pitchFamily="18" charset="0"/>
              </a:rPr>
              <a:t>- восточная (Средняя Азия и Казахстан),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южная </a:t>
            </a:r>
            <a:r>
              <a:rPr lang="ru-RU" sz="2400" dirty="0">
                <a:solidFill>
                  <a:srgbClr val="FFC000"/>
                </a:solidFill>
                <a:latin typeface="Times New Roman" pitchFamily="18" charset="0"/>
                <a:cs typeface="Times New Roman" pitchFamily="18" charset="0"/>
              </a:rPr>
              <a:t>(Закавказье),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юго-западная </a:t>
            </a:r>
            <a:r>
              <a:rPr lang="ru-RU" sz="2400" dirty="0">
                <a:solidFill>
                  <a:srgbClr val="FFC000"/>
                </a:solidFill>
                <a:latin typeface="Times New Roman" pitchFamily="18" charset="0"/>
                <a:cs typeface="Times New Roman" pitchFamily="18" charset="0"/>
              </a:rPr>
              <a:t>(славяно-молдавская),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северо-западная </a:t>
            </a:r>
            <a:r>
              <a:rPr lang="ru-RU" sz="2400" dirty="0">
                <a:solidFill>
                  <a:srgbClr val="FFC000"/>
                </a:solidFill>
                <a:latin typeface="Times New Roman" pitchFamily="18" charset="0"/>
                <a:cs typeface="Times New Roman" pitchFamily="18" charset="0"/>
              </a:rPr>
              <a:t>(Прибалтика) группировки.</a:t>
            </a:r>
          </a:p>
        </p:txBody>
      </p:sp>
    </p:spTree>
    <p:extLst>
      <p:ext uri="{BB962C8B-B14F-4D97-AF65-F5344CB8AC3E}">
        <p14:creationId xmlns:p14="http://schemas.microsoft.com/office/powerpoint/2010/main" val="228702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2252" y="1340768"/>
            <a:ext cx="8064896" cy="2677656"/>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восточной группировке фиксируется наибольший объем контрабанды наркотиков.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Под </a:t>
            </a:r>
            <a:r>
              <a:rPr lang="ru-RU" sz="2400" dirty="0">
                <a:solidFill>
                  <a:srgbClr val="FFC000"/>
                </a:solidFill>
                <a:latin typeface="Times New Roman" pitchFamily="18" charset="0"/>
                <a:cs typeface="Times New Roman" pitchFamily="18" charset="0"/>
              </a:rPr>
              <a:t>ее контролем находятся: Узбекистан, Таджикистан, Казахстан, Туркмения и Киргизия. Он составляет 54,4% от общей контрабанды наркотиков странами бывшего СССР. По видам наркотиков это - опий (73,7%), препараты из конопли (73,5%), морфий (60,8%), героин (46,8%).</a:t>
            </a:r>
          </a:p>
        </p:txBody>
      </p:sp>
    </p:spTree>
    <p:extLst>
      <p:ext uri="{BB962C8B-B14F-4D97-AF65-F5344CB8AC3E}">
        <p14:creationId xmlns:p14="http://schemas.microsoft.com/office/powerpoint/2010/main" val="11519540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208912" cy="6001643"/>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Согласно информации Генштаба Вооруженных Сил, подтвержденной ФСБ России по своим каналам, в Горно-Бадахшанской АО Таджикистана созданы шесть перевалочных пунктов, которые принадлежат автономно действующим группировкам, имеющим свои каналы контрабанды и транзита наркотиков в странах СНГ и регионы сбыта: </a:t>
            </a:r>
          </a:p>
          <a:p>
            <a:r>
              <a:rPr lang="ru-RU" sz="2400" dirty="0">
                <a:solidFill>
                  <a:srgbClr val="FFC000"/>
                </a:solidFill>
                <a:latin typeface="Times New Roman" pitchFamily="18" charset="0"/>
                <a:cs typeface="Times New Roman" pitchFamily="18" charset="0"/>
              </a:rPr>
              <a:t>	Дарвазская группировка (Москва, Санкт-Петербург, Финляндия)</a:t>
            </a:r>
          </a:p>
          <a:p>
            <a:r>
              <a:rPr lang="ru-RU" sz="2400" dirty="0">
                <a:solidFill>
                  <a:srgbClr val="FFC000"/>
                </a:solidFill>
                <a:latin typeface="Times New Roman" pitchFamily="18" charset="0"/>
                <a:cs typeface="Times New Roman" pitchFamily="18" charset="0"/>
              </a:rPr>
              <a:t>	</a:t>
            </a:r>
            <a:r>
              <a:rPr lang="ru-RU" sz="2400" dirty="0" err="1">
                <a:solidFill>
                  <a:srgbClr val="FFC000"/>
                </a:solidFill>
                <a:latin typeface="Times New Roman" pitchFamily="18" charset="0"/>
                <a:cs typeface="Times New Roman" pitchFamily="18" charset="0"/>
              </a:rPr>
              <a:t>Хорогская</a:t>
            </a:r>
            <a:r>
              <a:rPr lang="ru-RU" sz="2400" dirty="0">
                <a:solidFill>
                  <a:srgbClr val="FFC000"/>
                </a:solidFill>
                <a:latin typeface="Times New Roman" pitchFamily="18" charset="0"/>
                <a:cs typeface="Times New Roman" pitchFamily="18" charset="0"/>
              </a:rPr>
              <a:t> группировка (Москва, Южный Сахалин, Красноярск)</a:t>
            </a:r>
          </a:p>
          <a:p>
            <a:r>
              <a:rPr lang="ru-RU" sz="2400" dirty="0">
                <a:solidFill>
                  <a:srgbClr val="FFC000"/>
                </a:solidFill>
                <a:latin typeface="Times New Roman" pitchFamily="18" charset="0"/>
                <a:cs typeface="Times New Roman" pitchFamily="18" charset="0"/>
              </a:rPr>
              <a:t>	Ишкашимская и </a:t>
            </a:r>
            <a:r>
              <a:rPr lang="ru-RU" sz="2400" dirty="0" err="1">
                <a:solidFill>
                  <a:srgbClr val="FFC000"/>
                </a:solidFill>
                <a:latin typeface="Times New Roman" pitchFamily="18" charset="0"/>
                <a:cs typeface="Times New Roman" pitchFamily="18" charset="0"/>
              </a:rPr>
              <a:t>Поршневская</a:t>
            </a:r>
            <a:r>
              <a:rPr lang="ru-RU" sz="2400" dirty="0">
                <a:solidFill>
                  <a:srgbClr val="FFC000"/>
                </a:solidFill>
                <a:latin typeface="Times New Roman" pitchFamily="18" charset="0"/>
                <a:cs typeface="Times New Roman" pitchFamily="18" charset="0"/>
              </a:rPr>
              <a:t>  (Ош, Томск, Омск, Волгоград)</a:t>
            </a:r>
          </a:p>
          <a:p>
            <a:r>
              <a:rPr lang="ru-RU" sz="2400" dirty="0">
                <a:solidFill>
                  <a:srgbClr val="FFC000"/>
                </a:solidFill>
                <a:latin typeface="Times New Roman" pitchFamily="18" charset="0"/>
                <a:cs typeface="Times New Roman" pitchFamily="18" charset="0"/>
              </a:rPr>
              <a:t>	</a:t>
            </a:r>
            <a:r>
              <a:rPr lang="ru-RU" sz="2400" dirty="0" err="1">
                <a:solidFill>
                  <a:srgbClr val="FFC000"/>
                </a:solidFill>
                <a:latin typeface="Times New Roman" pitchFamily="18" charset="0"/>
                <a:cs typeface="Times New Roman" pitchFamily="18" charset="0"/>
              </a:rPr>
              <a:t>Роушанская</a:t>
            </a:r>
            <a:r>
              <a:rPr lang="ru-RU" sz="2400" dirty="0">
                <a:solidFill>
                  <a:srgbClr val="FFC000"/>
                </a:solidFill>
                <a:latin typeface="Times New Roman" pitchFamily="18" charset="0"/>
                <a:cs typeface="Times New Roman" pitchFamily="18" charset="0"/>
              </a:rPr>
              <a:t> и </a:t>
            </a:r>
            <a:r>
              <a:rPr lang="ru-RU" sz="2400" dirty="0" err="1">
                <a:solidFill>
                  <a:srgbClr val="FFC000"/>
                </a:solidFill>
                <a:latin typeface="Times New Roman" pitchFamily="18" charset="0"/>
                <a:cs typeface="Times New Roman" pitchFamily="18" charset="0"/>
              </a:rPr>
              <a:t>Ванчская</a:t>
            </a:r>
            <a:r>
              <a:rPr lang="ru-RU" sz="2400" dirty="0">
                <a:solidFill>
                  <a:srgbClr val="FFC000"/>
                </a:solidFill>
                <a:latin typeface="Times New Roman" pitchFamily="18" charset="0"/>
                <a:cs typeface="Times New Roman" pitchFamily="18" charset="0"/>
              </a:rPr>
              <a:t> (Тюмень, Якутия, Владивосток, Мурманск, Владикавказ, Новосибирск, Красноярск).</a:t>
            </a:r>
          </a:p>
        </p:txBody>
      </p:sp>
    </p:spTree>
    <p:extLst>
      <p:ext uri="{BB962C8B-B14F-4D97-AF65-F5344CB8AC3E}">
        <p14:creationId xmlns:p14="http://schemas.microsoft.com/office/powerpoint/2010/main" val="28301258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208912"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Наркотики перебрасываются автотранспортом через границы Узбекистана и Киргизии, самолетами военно-транспортной авиации Минобороны России и погранвойск Российской Федерации, самолетами авиакомпании «Таджикистан» и авиакомпаний других государств. </a:t>
            </a:r>
          </a:p>
          <a:p>
            <a:r>
              <a:rPr lang="ru-RU" sz="2400" dirty="0">
                <a:solidFill>
                  <a:srgbClr val="FFC000"/>
                </a:solidFill>
                <a:latin typeface="Times New Roman" pitchFamily="18" charset="0"/>
                <a:cs typeface="Times New Roman" pitchFamily="18" charset="0"/>
              </a:rPr>
              <a:t>Межведомственный анализ оперативных материалов показал, что две трети перевозок наркотиков на территорию России осуществляются железнодорожным транспортом (грузовым и пассажирским), другая часть в равных мерах - с использованием грузовых и пассажирских авиаперевозок, а также автотранспортом.</a:t>
            </a:r>
          </a:p>
        </p:txBody>
      </p:sp>
    </p:spTree>
    <p:extLst>
      <p:ext uri="{BB962C8B-B14F-4D97-AF65-F5344CB8AC3E}">
        <p14:creationId xmlns:p14="http://schemas.microsoft.com/office/powerpoint/2010/main" val="4596575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105835"/>
            <a:ext cx="7992888"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§3. Способы контрабанды, транзита и </a:t>
            </a:r>
            <a:r>
              <a:rPr lang="ru-RU" sz="2400" dirty="0" err="1">
                <a:solidFill>
                  <a:srgbClr val="FFC000"/>
                </a:solidFill>
                <a:latin typeface="Times New Roman" pitchFamily="18" charset="0"/>
                <a:cs typeface="Times New Roman" pitchFamily="18" charset="0"/>
              </a:rPr>
              <a:t>нетранзитных</a:t>
            </a:r>
            <a:r>
              <a:rPr lang="ru-RU" sz="2400" dirty="0">
                <a:solidFill>
                  <a:srgbClr val="FFC000"/>
                </a:solidFill>
                <a:latin typeface="Times New Roman" pitchFamily="18" charset="0"/>
                <a:cs typeface="Times New Roman" pitchFamily="18" charset="0"/>
              </a:rPr>
              <a:t> перевозок.</a:t>
            </a:r>
          </a:p>
        </p:txBody>
      </p:sp>
    </p:spTree>
    <p:extLst>
      <p:ext uri="{BB962C8B-B14F-4D97-AF65-F5344CB8AC3E}">
        <p14:creationId xmlns:p14="http://schemas.microsoft.com/office/powerpoint/2010/main" val="5938728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136904"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Способы контрабанды и транзита по крупным устойчивым каналам.</a:t>
            </a:r>
          </a:p>
          <a:p>
            <a:r>
              <a:rPr lang="ru-RU" sz="2400" dirty="0">
                <a:solidFill>
                  <a:srgbClr val="FFC000"/>
                </a:solidFill>
                <a:latin typeface="Times New Roman" pitchFamily="18" charset="0"/>
                <a:cs typeface="Times New Roman" pitchFamily="18" charset="0"/>
              </a:rPr>
              <a:t>Способы совершения и сокрытия контрабанды и транзита по крупным устойчивым каналам в нашем регионе имеют свою специфику.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Способы </a:t>
            </a:r>
            <a:r>
              <a:rPr lang="ru-RU" sz="2400" dirty="0">
                <a:solidFill>
                  <a:srgbClr val="FFC000"/>
                </a:solidFill>
                <a:latin typeface="Times New Roman" pitchFamily="18" charset="0"/>
                <a:cs typeface="Times New Roman" pitchFamily="18" charset="0"/>
              </a:rPr>
              <a:t>эти в первую очередь зависят от транспортной инфраструктуры региона – преобладание железнодорожных и автомобильных грузовых перевозок, очень низкий объем авиационных грузовых и пассажирских перевозок из республик Средней Азии, Казахстана и Киргизии, отсутствие водного сообщения с этими странами и на путях транзита. </a:t>
            </a:r>
          </a:p>
        </p:txBody>
      </p:sp>
    </p:spTree>
    <p:extLst>
      <p:ext uri="{BB962C8B-B14F-4D97-AF65-F5344CB8AC3E}">
        <p14:creationId xmlns:p14="http://schemas.microsoft.com/office/powerpoint/2010/main" val="29020018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17670" y="548680"/>
            <a:ext cx="7920880" cy="4893647"/>
          </a:xfrm>
          <a:prstGeom prst="rect">
            <a:avLst/>
          </a:prstGeom>
        </p:spPr>
        <p:txBody>
          <a:bodyPr wrap="square">
            <a:spAutoFit/>
          </a:bodyPr>
          <a:lstStyle/>
          <a:p>
            <a:pPr algn="ctr"/>
            <a:r>
              <a:rPr lang="ru-RU" sz="2400" b="1" dirty="0">
                <a:solidFill>
                  <a:srgbClr val="FFC000"/>
                </a:solidFill>
                <a:latin typeface="Times New Roman" pitchFamily="18" charset="0"/>
                <a:cs typeface="Times New Roman" pitchFamily="18" charset="0"/>
              </a:rPr>
              <a:t>Наиболее типичные для нашего региона способы контрабанды и транзита по крупным устойчивым каналам следующие</a:t>
            </a:r>
            <a:r>
              <a:rPr lang="ru-RU" sz="2400" b="1" dirty="0" smtClean="0">
                <a:solidFill>
                  <a:srgbClr val="FFC000"/>
                </a:solidFill>
                <a:latin typeface="Times New Roman" pitchFamily="18" charset="0"/>
                <a:cs typeface="Times New Roman" pitchFamily="18" charset="0"/>
              </a:rPr>
              <a:t>:</a:t>
            </a:r>
          </a:p>
          <a:p>
            <a:pPr algn="ctr"/>
            <a:endParaRPr lang="ru-RU" sz="2400" b="1"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	Перевозка крупных партий наркотиков (свыше 100 кг) в автофургонах вместе с сельхозпродукцией - луком, чесноком, цитрусовыми, пряностями - то есть имеющей острый запах. Это исключает или затрудняет использование служебных собак. Наркотики размещаются либо внутри мешков, сеток с продукцией, либо в отдельных мешках ближе ко дну автомобиля. Большой объем груза затрудняет его детальную проверку на таможне и постах ГИБДД. </a:t>
            </a:r>
          </a:p>
        </p:txBody>
      </p:sp>
    </p:spTree>
    <p:extLst>
      <p:ext uri="{BB962C8B-B14F-4D97-AF65-F5344CB8AC3E}">
        <p14:creationId xmlns:p14="http://schemas.microsoft.com/office/powerpoint/2010/main" val="20412665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6995" y="1412776"/>
            <a:ext cx="8064896"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Перевозка той же техникой вместе с продуктами питания промышленного производства в мелкой упаковке (коробки с упаковками чая, кондитерских изделий, консервов). Наличие отталкивающего запаха такой продукции осложняет работу служебных собак. Детальная проверка предполагает долгий простой автомобиля и повреждение большого числа упаковки легального товара на значительную сумму. </a:t>
            </a:r>
          </a:p>
        </p:txBody>
      </p:sp>
    </p:spTree>
    <p:extLst>
      <p:ext uri="{BB962C8B-B14F-4D97-AF65-F5344CB8AC3E}">
        <p14:creationId xmlns:p14="http://schemas.microsoft.com/office/powerpoint/2010/main" val="303982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12845"/>
            <a:ext cx="8352928" cy="5632311"/>
          </a:xfrm>
          <a:prstGeom prst="rect">
            <a:avLst/>
          </a:prstGeom>
        </p:spPr>
        <p:txBody>
          <a:bodyPr wrap="square">
            <a:spAutoFit/>
          </a:bodyPr>
          <a:lstStyle/>
          <a:p>
            <a:pPr algn="just"/>
            <a:r>
              <a:rPr lang="ru-RU" sz="2400" dirty="0">
                <a:solidFill>
                  <a:srgbClr val="FFC000"/>
                </a:solidFill>
                <a:latin typeface="Times New Roman" pitchFamily="18" charset="0"/>
                <a:cs typeface="Times New Roman" pitchFamily="18" charset="0"/>
              </a:rPr>
              <a:t>Криминалистические исследования и практическая деятельность сотрудников правоохранительных органов показывают, что невозможно выделить единую криминалистическую характеристику преступлений в сфере незаконного оборота наркотиков для всей страны. </a:t>
            </a:r>
            <a:endParaRPr lang="ru-RU" sz="2400" dirty="0" smtClean="0">
              <a:solidFill>
                <a:srgbClr val="FFC000"/>
              </a:solidFill>
              <a:latin typeface="Times New Roman" pitchFamily="18" charset="0"/>
              <a:cs typeface="Times New Roman" pitchFamily="18" charset="0"/>
            </a:endParaRPr>
          </a:p>
          <a:p>
            <a:pPr algn="just"/>
            <a:r>
              <a:rPr lang="ru-RU" sz="2400" dirty="0" smtClean="0">
                <a:solidFill>
                  <a:srgbClr val="FFC000"/>
                </a:solidFill>
                <a:latin typeface="Times New Roman" pitchFamily="18" charset="0"/>
                <a:cs typeface="Times New Roman" pitchFamily="18" charset="0"/>
              </a:rPr>
              <a:t>Свои </a:t>
            </a:r>
            <a:r>
              <a:rPr lang="ru-RU" sz="2400" dirty="0">
                <a:solidFill>
                  <a:srgbClr val="FFC000"/>
                </a:solidFill>
                <a:latin typeface="Times New Roman" pitchFamily="18" charset="0"/>
                <a:cs typeface="Times New Roman" pitchFamily="18" charset="0"/>
              </a:rPr>
              <a:t>особенности имеют регионы с крупными мегаполисами, портовые города, курортные зоны, районы Крайнего Севера, а так же территории, граничащие с республиками Средней Азии, территории, граничащие с нашей Ростовской областью.</a:t>
            </a:r>
          </a:p>
          <a:p>
            <a:pPr algn="just"/>
            <a:r>
              <a:rPr lang="ru-RU" sz="2400" dirty="0">
                <a:solidFill>
                  <a:srgbClr val="FFC000"/>
                </a:solidFill>
                <a:latin typeface="Times New Roman" pitchFamily="18" charset="0"/>
                <a:cs typeface="Times New Roman" pitchFamily="18" charset="0"/>
              </a:rPr>
              <a:t>Криминалистическая характеристика рассматриваемых преступлений существенно различается и по уровням распространения наркотиков - действия при сбыте крупных транзитных партий наркотиков совершенно отличаются от действий рядового исполнителя сбыта наркотиков наркоманам.</a:t>
            </a:r>
          </a:p>
        </p:txBody>
      </p:sp>
    </p:spTree>
    <p:extLst>
      <p:ext uri="{BB962C8B-B14F-4D97-AF65-F5344CB8AC3E}">
        <p14:creationId xmlns:p14="http://schemas.microsoft.com/office/powerpoint/2010/main" val="37895336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36712"/>
            <a:ext cx="8064896"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Перевозка крупных партий наркотиков железнодорожным транспортом в товарных вагонах вместе с аналогичной продукцией, а так же в полостях относительно небольших, но достаточно тяжелых предметов (вентильные задвижки для трубопроводов, чугунные, железные детали к различным устройствам), либо помещение контейнера в отдалении от дверей вагона среди таких тяжелых предметов.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Детальная </a:t>
            </a:r>
            <a:r>
              <a:rPr lang="ru-RU" sz="2400" dirty="0">
                <a:solidFill>
                  <a:srgbClr val="FFC000"/>
                </a:solidFill>
                <a:latin typeface="Times New Roman" pitchFamily="18" charset="0"/>
                <a:cs typeface="Times New Roman" pitchFamily="18" charset="0"/>
              </a:rPr>
              <a:t>проверка предполагает простой состава или отцепление вагона, организацию разгрузки тяжеловесных грузов.</a:t>
            </a:r>
          </a:p>
        </p:txBody>
      </p:sp>
    </p:spTree>
    <p:extLst>
      <p:ext uri="{BB962C8B-B14F-4D97-AF65-F5344CB8AC3E}">
        <p14:creationId xmlns:p14="http://schemas.microsoft.com/office/powerpoint/2010/main" val="27286653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09003" y="980728"/>
            <a:ext cx="7992888" cy="341632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Основные маршруты транзита крупных наркотиков в Ростовской области проходят по железнодорожным и крупным автомобильным транспортным путям.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последние годы перевалочной базой между Ростовским и Волгоградским отрезками транзита стал речной порт Ростова-на-Дону, а также терминалы погрузки и выгрузки сыпучих материалов и ГСМ расположенных на левом берегу реки Дон. </a:t>
            </a:r>
          </a:p>
        </p:txBody>
      </p:sp>
    </p:spTree>
    <p:extLst>
      <p:ext uri="{BB962C8B-B14F-4D97-AF65-F5344CB8AC3E}">
        <p14:creationId xmlns:p14="http://schemas.microsoft.com/office/powerpoint/2010/main" val="1030405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136904" cy="3046988"/>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Способы контрабанды и транзита курьерами</a:t>
            </a:r>
            <a:r>
              <a:rPr lang="ru-RU" sz="2400" dirty="0" smtClean="0">
                <a:solidFill>
                  <a:srgbClr val="FFC000"/>
                </a:solidFill>
                <a:latin typeface="Times New Roman" pitchFamily="18" charset="0"/>
                <a:cs typeface="Times New Roman" pitchFamily="18" charset="0"/>
              </a:rPr>
              <a:t>.</a:t>
            </a:r>
          </a:p>
          <a:p>
            <a:pPr algn="ctr"/>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Вместе с крупными устойчивыми каналами контрабанда и транзит осуществляется по параллельным каналам курьерами существующим относительно недолго.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 </a:t>
            </a:r>
            <a:r>
              <a:rPr lang="ru-RU" sz="2400" dirty="0">
                <a:solidFill>
                  <a:srgbClr val="FFC000"/>
                </a:solidFill>
                <a:latin typeface="Times New Roman" pitchFamily="18" charset="0"/>
                <a:cs typeface="Times New Roman" pitchFamily="18" charset="0"/>
              </a:rPr>
              <a:t>ним осуществляется перевозка относительно небольших партий наркотиков (1-5 кг).</a:t>
            </a:r>
          </a:p>
        </p:txBody>
      </p:sp>
    </p:spTree>
    <p:extLst>
      <p:ext uri="{BB962C8B-B14F-4D97-AF65-F5344CB8AC3E}">
        <p14:creationId xmlns:p14="http://schemas.microsoft.com/office/powerpoint/2010/main" val="3415207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332656"/>
            <a:ext cx="8496944" cy="156966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На личном автотранспорте. Как правило, среди груза или в тайниках в полостях кузова или салона: за защитой вокруг колес, за обшивкой дверок, в сиденьях, в бензобаке и т.д.</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9819" y="1564024"/>
            <a:ext cx="7080345" cy="434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251520" y="5877272"/>
            <a:ext cx="8496944" cy="400110"/>
          </a:xfrm>
          <a:prstGeom prst="rect">
            <a:avLst/>
          </a:prstGeom>
        </p:spPr>
        <p:txBody>
          <a:bodyPr wrap="square">
            <a:spAutoFit/>
          </a:bodyPr>
          <a:lstStyle/>
          <a:p>
            <a:pPr algn="ctr"/>
            <a:r>
              <a:rPr lang="ru-RU" sz="2000" b="1" dirty="0">
                <a:solidFill>
                  <a:srgbClr val="FFC000"/>
                </a:solidFill>
              </a:rPr>
              <a:t>Места типичного хранения наркотиков курьерами в автомобилях</a:t>
            </a:r>
          </a:p>
        </p:txBody>
      </p:sp>
    </p:spTree>
    <p:extLst>
      <p:ext uri="{BB962C8B-B14F-4D97-AF65-F5344CB8AC3E}">
        <p14:creationId xmlns:p14="http://schemas.microsoft.com/office/powerpoint/2010/main" val="2148991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2853" y="476672"/>
            <a:ext cx="8280920"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В междугородних автобусах и в пассажирских поездах. Чаще курьеры во время перевозки хранят наркотики непосредственно при себе в герметичных специально обработанных, не пропускающих запаха контейнерах. Хранение контейнеров в пищеварительной системе, распространенное в европейских регионах, для нашего региона нетипично, так как большие расстояния предполагают длительность поездки, значительно превышающие цикл пищеварения.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возможной проверке такой способ хранения позволяет быстро избавиться от контейнера с наркотиками. Отработка каждого пассажира на причастность к хранению обнаруженного наркотика возможна только при задержке рейса. </a:t>
            </a:r>
          </a:p>
        </p:txBody>
      </p:sp>
    </p:spTree>
    <p:extLst>
      <p:ext uri="{BB962C8B-B14F-4D97-AF65-F5344CB8AC3E}">
        <p14:creationId xmlns:p14="http://schemas.microsoft.com/office/powerpoint/2010/main" val="27121300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492896"/>
            <a:ext cx="8280920" cy="120032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В полостях автобуса или вагона, к которым имеет доступ только персонал, если курьер – водитель или проводник. </a:t>
            </a:r>
          </a:p>
        </p:txBody>
      </p:sp>
    </p:spTree>
    <p:extLst>
      <p:ext uri="{BB962C8B-B14F-4D97-AF65-F5344CB8AC3E}">
        <p14:creationId xmlns:p14="http://schemas.microsoft.com/office/powerpoint/2010/main" val="9792851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8345" y="404664"/>
            <a:ext cx="7992888" cy="5262979"/>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Способы совершения </a:t>
            </a:r>
            <a:r>
              <a:rPr lang="ru-RU" sz="2400" dirty="0" err="1">
                <a:solidFill>
                  <a:srgbClr val="FFC000"/>
                </a:solidFill>
                <a:latin typeface="Times New Roman" pitchFamily="18" charset="0"/>
                <a:cs typeface="Times New Roman" pitchFamily="18" charset="0"/>
              </a:rPr>
              <a:t>нетранзитных</a:t>
            </a:r>
            <a:r>
              <a:rPr lang="ru-RU" sz="2400" dirty="0">
                <a:solidFill>
                  <a:srgbClr val="FFC000"/>
                </a:solidFill>
                <a:latin typeface="Times New Roman" pitchFamily="18" charset="0"/>
                <a:cs typeface="Times New Roman" pitchFamily="18" charset="0"/>
              </a:rPr>
              <a:t> перевозок</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Обычно это перевозки по точкам сбыта мелкооптовых партий (50-500 грамм – в зависимости от вида наркотика). Как правило, осуществляются на личном автотранспорте или такси. Часто используется постоянный водитель,  не вовлеченный в распространение наркотиков. Наркотики почти всегда перевозятся исполнителем при себе - в одежде, головных уборах или в ручной клади. Иногда помещаются в салоне – в бардачке или под одним из передних сидений. В таком случае у сбытчика есть возможность заявить, что до него либо вместе с ним ехало незнакомое лицо, которое возможно и оставило наркотики. Он к наркотикам никакого отношения не имеет.</a:t>
            </a:r>
          </a:p>
        </p:txBody>
      </p:sp>
    </p:spTree>
    <p:extLst>
      <p:ext uri="{BB962C8B-B14F-4D97-AF65-F5344CB8AC3E}">
        <p14:creationId xmlns:p14="http://schemas.microsoft.com/office/powerpoint/2010/main" val="26838919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4260" y="1261823"/>
            <a:ext cx="8064896"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большинстве случаев сбытчик лично развозит мелкооптовые партии наркотиков.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Иногда </a:t>
            </a:r>
            <a:r>
              <a:rPr lang="ru-RU" sz="2400" dirty="0">
                <a:solidFill>
                  <a:srgbClr val="FFC000"/>
                </a:solidFill>
                <a:latin typeface="Times New Roman" pitchFamily="18" charset="0"/>
                <a:cs typeface="Times New Roman" pitchFamily="18" charset="0"/>
              </a:rPr>
              <a:t>в качестве исполнителя перевозки привлекается один из более «надежных» исполнителей сбыта одной из точек.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Он </a:t>
            </a:r>
            <a:r>
              <a:rPr lang="ru-RU" sz="2400" dirty="0">
                <a:solidFill>
                  <a:srgbClr val="FFC000"/>
                </a:solidFill>
                <a:latin typeface="Times New Roman" pitchFamily="18" charset="0"/>
                <a:cs typeface="Times New Roman" pitchFamily="18" charset="0"/>
              </a:rPr>
              <a:t>либо сопровождает сбытчика к точке, либо развозит партии один с постоянным водителем. </a:t>
            </a:r>
          </a:p>
        </p:txBody>
      </p:sp>
    </p:spTree>
    <p:extLst>
      <p:ext uri="{BB962C8B-B14F-4D97-AF65-F5344CB8AC3E}">
        <p14:creationId xmlns:p14="http://schemas.microsoft.com/office/powerpoint/2010/main" val="1666358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2988162"/>
            <a:ext cx="4887235" cy="461665"/>
          </a:xfrm>
          <a:prstGeom prst="rect">
            <a:avLst/>
          </a:prstGeom>
        </p:spPr>
        <p:txBody>
          <a:bodyPr wrap="none">
            <a:spAutoFit/>
          </a:bodyPr>
          <a:lstStyle/>
          <a:p>
            <a:r>
              <a:rPr lang="ru-RU" sz="2400" dirty="0">
                <a:solidFill>
                  <a:srgbClr val="FFC000"/>
                </a:solidFill>
                <a:latin typeface="Times New Roman" pitchFamily="18" charset="0"/>
                <a:cs typeface="Times New Roman" pitchFamily="18" charset="0"/>
              </a:rPr>
              <a:t>§4. Способы незаконного хранения.</a:t>
            </a:r>
          </a:p>
        </p:txBody>
      </p:sp>
    </p:spTree>
    <p:extLst>
      <p:ext uri="{BB962C8B-B14F-4D97-AF65-F5344CB8AC3E}">
        <p14:creationId xmlns:p14="http://schemas.microsoft.com/office/powerpoint/2010/main" val="11900494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8"/>
            <a:ext cx="8136904" cy="5262979"/>
          </a:xfrm>
          <a:prstGeom prst="rect">
            <a:avLst/>
          </a:prstGeom>
        </p:spPr>
        <p:txBody>
          <a:bodyPr wrap="square">
            <a:spAutoFit/>
          </a:bodyPr>
          <a:lstStyle/>
          <a:p>
            <a:pPr algn="ctr"/>
            <a:r>
              <a:rPr lang="ru-RU" sz="2400" b="1" dirty="0">
                <a:solidFill>
                  <a:srgbClr val="FFC000"/>
                </a:solidFill>
                <a:latin typeface="Times New Roman" pitchFamily="18" charset="0"/>
                <a:cs typeface="Times New Roman" pitchFamily="18" charset="0"/>
              </a:rPr>
              <a:t>Способы хранения при крупных устойчивых каналах</a:t>
            </a:r>
            <a:r>
              <a:rPr lang="ru-RU" sz="2400" b="1"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Для нашего региона наиболее типичные способы хранения при крупных устойчивых каналах следующие: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	На оптовых рынках и базах сельхозпродукции, контролируемых представителями кавказских, азиатских диаспор. Здесь осуществляется чаще всего хранение перед последующей переправкой, то есть для транзита. Как правило, партии наркотиков там хранятся в тех же автофургонах,  либо перегружаются в другие фургоны и хранятся там до отправки, не помещаясь в хранилища на территории баз и рынков. Хранятся с тем же товаром или аналогичным. </a:t>
            </a:r>
          </a:p>
        </p:txBody>
      </p:sp>
    </p:spTree>
    <p:extLst>
      <p:ext uri="{BB962C8B-B14F-4D97-AF65-F5344CB8AC3E}">
        <p14:creationId xmlns:p14="http://schemas.microsoft.com/office/powerpoint/2010/main" val="731192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80728"/>
            <a:ext cx="8280920" cy="3416320"/>
          </a:xfrm>
          <a:prstGeom prst="rect">
            <a:avLst/>
          </a:prstGeom>
        </p:spPr>
        <p:txBody>
          <a:bodyPr wrap="square">
            <a:spAutoFit/>
          </a:bodyPr>
          <a:lstStyle/>
          <a:p>
            <a:r>
              <a:rPr lang="ru-RU" sz="2400" dirty="0" smtClean="0">
                <a:solidFill>
                  <a:srgbClr val="FFC000"/>
                </a:solidFill>
              </a:rPr>
              <a:t>Под </a:t>
            </a:r>
            <a:r>
              <a:rPr lang="ru-RU" sz="2400" dirty="0">
                <a:solidFill>
                  <a:srgbClr val="FFC000"/>
                </a:solidFill>
              </a:rPr>
              <a:t>криминалистической характеристикой преступлений, связанных с незаконным оборотом наркотиков, следует понимать совокупность объективной, криминалистически значимой информации о характере, содержании и особенностях незаконных операций с наркотиками, используемой для их выявления, выдвижения версий, планирования расследования, определения тактики отдельных следственных действий и оперативно-розыскных мероприятий, взаимодействия следователя с органами дознания и населением при расследовании конкретных уголовных дел.</a:t>
            </a:r>
          </a:p>
        </p:txBody>
      </p:sp>
    </p:spTree>
    <p:extLst>
      <p:ext uri="{BB962C8B-B14F-4D97-AF65-F5344CB8AC3E}">
        <p14:creationId xmlns:p14="http://schemas.microsoft.com/office/powerpoint/2010/main" val="10590562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7848872"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В личных гаражах, сараях, специально приобретенных для этого неподалеку от места жительства одного из членов преступной группы.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Здесь </a:t>
            </a:r>
            <a:r>
              <a:rPr lang="ru-RU" sz="2400" dirty="0">
                <a:solidFill>
                  <a:srgbClr val="FFC000"/>
                </a:solidFill>
                <a:latin typeface="Times New Roman" pitchFamily="18" charset="0"/>
                <a:cs typeface="Times New Roman" pitchFamily="18" charset="0"/>
              </a:rPr>
              <a:t>хранение осуществляется чаще перед распределением наркотиков по локальным сетям или активным сбытчикам.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	В складских и подсобных помещениях небольших коммерческих структур, служащих прикрытием преступной деятельности по распространению наркотиков. </a:t>
            </a:r>
          </a:p>
        </p:txBody>
      </p:sp>
    </p:spTree>
    <p:extLst>
      <p:ext uri="{BB962C8B-B14F-4D97-AF65-F5344CB8AC3E}">
        <p14:creationId xmlns:p14="http://schemas.microsoft.com/office/powerpoint/2010/main" val="33445811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722" y="548680"/>
            <a:ext cx="8280920" cy="4893647"/>
          </a:xfrm>
          <a:prstGeom prst="rect">
            <a:avLst/>
          </a:prstGeom>
        </p:spPr>
        <p:txBody>
          <a:bodyPr wrap="square">
            <a:spAutoFit/>
          </a:bodyPr>
          <a:lstStyle/>
          <a:p>
            <a:pPr algn="ctr"/>
            <a:r>
              <a:rPr lang="ru-RU" sz="2400" b="1" dirty="0">
                <a:solidFill>
                  <a:srgbClr val="FFC000"/>
                </a:solidFill>
                <a:latin typeface="Times New Roman" pitchFamily="18" charset="0"/>
                <a:cs typeface="Times New Roman" pitchFamily="18" charset="0"/>
              </a:rPr>
              <a:t>Способы хранения при локальных сетях и в точках сбыта</a:t>
            </a:r>
            <a:r>
              <a:rPr lang="ru-RU" sz="2400" b="1"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Наиболее типичные способы хранения при локальных сетях и точках сбыта</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	В квартирах, где проживает сбытчик или нанятый им исполнитель наркоман.  Чаще всего наркотики хранятся на кухне – среди посуды, в емкостях для продуктов и специй, в домашних аптечках. Опий почти всегда хранится в холодильнике, так как для длительного хранения необходима низкая температура, иначе он портится. Кроме того, на балконах, в туалетах – в смывных бачках, ванных комнатах. </a:t>
            </a:r>
          </a:p>
        </p:txBody>
      </p:sp>
    </p:spTree>
    <p:extLst>
      <p:ext uri="{BB962C8B-B14F-4D97-AF65-F5344CB8AC3E}">
        <p14:creationId xmlns:p14="http://schemas.microsoft.com/office/powerpoint/2010/main" val="387613832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188640"/>
            <a:ext cx="5760640" cy="56709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1396192" y="6043558"/>
            <a:ext cx="6063583" cy="400110"/>
          </a:xfrm>
          <a:prstGeom prst="rect">
            <a:avLst/>
          </a:prstGeom>
        </p:spPr>
        <p:txBody>
          <a:bodyPr wrap="none">
            <a:spAutoFit/>
          </a:bodyPr>
          <a:lstStyle/>
          <a:p>
            <a:r>
              <a:rPr lang="ru-RU" sz="2000" b="1" dirty="0">
                <a:solidFill>
                  <a:srgbClr val="FFC000"/>
                </a:solidFill>
                <a:latin typeface="Times New Roman" pitchFamily="18" charset="0"/>
                <a:cs typeface="Times New Roman" pitchFamily="18" charset="0"/>
              </a:rPr>
              <a:t>Типичные места хранения наркотиков в квартире</a:t>
            </a:r>
          </a:p>
        </p:txBody>
      </p:sp>
    </p:spTree>
    <p:extLst>
      <p:ext uri="{BB962C8B-B14F-4D97-AF65-F5344CB8AC3E}">
        <p14:creationId xmlns:p14="http://schemas.microsoft.com/office/powerpoint/2010/main" val="36751510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53585" y="548680"/>
            <a:ext cx="8136904"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Как правило, исполнители не подготавливают специальные тайники. В квартирах наркотики хранят и сбывают наркоманы. Они не особо заботятся о конспирации. </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Мелкооптовые </a:t>
            </a:r>
            <a:r>
              <a:rPr lang="ru-RU" sz="2400" dirty="0">
                <a:solidFill>
                  <a:srgbClr val="FFC000"/>
                </a:solidFill>
                <a:latin typeface="Times New Roman" pitchFamily="18" charset="0"/>
                <a:cs typeface="Times New Roman" pitchFamily="18" charset="0"/>
              </a:rPr>
              <a:t>партии перед продажей могут хранить в шкафах, комодах среди одежды и постельного белья, в подушках и матрацах, в цветочных горшках, мусорных ведрах.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Имели </a:t>
            </a:r>
            <a:r>
              <a:rPr lang="ru-RU" sz="2400" dirty="0">
                <a:solidFill>
                  <a:srgbClr val="FFC000"/>
                </a:solidFill>
                <a:latin typeface="Times New Roman" pitchFamily="18" charset="0"/>
                <a:cs typeface="Times New Roman" pitchFamily="18" charset="0"/>
              </a:rPr>
              <a:t>место случаи обнаружения мелкооптовых партий опия в полиэтиленовых мешках, помещенных в банки с кулинарным жиром, находящихся в холодильнике.</a:t>
            </a:r>
          </a:p>
        </p:txBody>
      </p:sp>
    </p:spTree>
    <p:extLst>
      <p:ext uri="{BB962C8B-B14F-4D97-AF65-F5344CB8AC3E}">
        <p14:creationId xmlns:p14="http://schemas.microsoft.com/office/powerpoint/2010/main" val="13453763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979" y="476672"/>
            <a:ext cx="8352928"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В частных домах.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Здесь </a:t>
            </a:r>
            <a:r>
              <a:rPr lang="ru-RU" sz="2400" dirty="0">
                <a:solidFill>
                  <a:srgbClr val="FFC000"/>
                </a:solidFill>
                <a:latin typeface="Times New Roman" pitchFamily="18" charset="0"/>
                <a:cs typeface="Times New Roman" pitchFamily="18" charset="0"/>
              </a:rPr>
              <a:t>наркотики хранятся чаще не в самом доме, а в надворных постройках: в банях, сараях, помещениях для домашних животных. Во внешней обшивке дома. Среди хозяйственно-бытовых предметов во дворе дома - под ведрами, тазами, в поленницах. Часто наркотики прикапывают в огороде или в сугробах. Перед сбытом наркотики могут раскладываться по несколько упаковок (3-5 шт.) в различных 3-4 местах во дворе. Обнаружение наркотиков вне дома не указывает прямо на их принадлежность лицам, проживающим в данном доме. Сбытчик или исполнитель получает возможность отрицать свою причастность к их хранению.</a:t>
            </a:r>
          </a:p>
        </p:txBody>
      </p:sp>
    </p:spTree>
    <p:extLst>
      <p:ext uri="{BB962C8B-B14F-4D97-AF65-F5344CB8AC3E}">
        <p14:creationId xmlns:p14="http://schemas.microsoft.com/office/powerpoint/2010/main" val="29197197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6389" y="548680"/>
            <a:ext cx="8208912"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Хранение перед совершением сбыта на улицах или во дворах:  </a:t>
            </a:r>
          </a:p>
          <a:p>
            <a:pPr marL="342900" indent="-342900">
              <a:buFontTx/>
              <a:buChar char="-"/>
            </a:pPr>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себе: в карманах, в сумках, иногда в автомобиле, которым пользуется исполнитель сбыта. Женщины – исполнительницы сбыта хранят наркотики в одежде и пеленках детей</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pPr marL="342900" indent="-342900">
              <a:buFontTx/>
              <a:buChar char="-"/>
            </a:pPr>
            <a:r>
              <a:rPr lang="ru-RU" sz="2400" dirty="0" smtClean="0">
                <a:solidFill>
                  <a:srgbClr val="FFC000"/>
                </a:solidFill>
                <a:latin typeface="Times New Roman" pitchFamily="18" charset="0"/>
                <a:cs typeface="Times New Roman" pitchFamily="18" charset="0"/>
              </a:rPr>
              <a:t>на </a:t>
            </a:r>
            <a:r>
              <a:rPr lang="ru-RU" sz="2400" dirty="0">
                <a:solidFill>
                  <a:srgbClr val="FFC000"/>
                </a:solidFill>
                <a:latin typeface="Times New Roman" pitchFamily="18" charset="0"/>
                <a:cs typeface="Times New Roman" pitchFamily="18" charset="0"/>
              </a:rPr>
              <a:t>земле неподалеку от себя (в траве, в кустарниках) не беря в руки наркотики, указывают приобретателю место, где лежит наркотик</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	в подъездах ближайших домов: за радиаторами отопления или в пустых почтовых ящиках.</a:t>
            </a:r>
          </a:p>
        </p:txBody>
      </p:sp>
    </p:spTree>
    <p:extLst>
      <p:ext uri="{BB962C8B-B14F-4D97-AF65-F5344CB8AC3E}">
        <p14:creationId xmlns:p14="http://schemas.microsoft.com/office/powerpoint/2010/main" val="27541394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136904" cy="341632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	Хранение перед сбытом в помещениях дискотек и развлекательных клубов.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Исполнители </a:t>
            </a:r>
            <a:r>
              <a:rPr lang="ru-RU" sz="2400" dirty="0">
                <a:solidFill>
                  <a:srgbClr val="FFC000"/>
                </a:solidFill>
                <a:latin typeface="Times New Roman" pitchFamily="18" charset="0"/>
                <a:cs typeface="Times New Roman" pitchFamily="18" charset="0"/>
              </a:rPr>
              <a:t>сбыта постоянно при себе наркотики не хранят.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Прячут </a:t>
            </a:r>
            <a:r>
              <a:rPr lang="ru-RU" sz="2400" dirty="0">
                <a:solidFill>
                  <a:srgbClr val="FFC000"/>
                </a:solidFill>
                <a:latin typeface="Times New Roman" pitchFamily="18" charset="0"/>
                <a:cs typeface="Times New Roman" pitchFamily="18" charset="0"/>
              </a:rPr>
              <a:t>в предметах мебели, не доступной посетителям, в полостях коммуникаций - отопления, электропроводки, противопожарных систем.</a:t>
            </a:r>
          </a:p>
        </p:txBody>
      </p:sp>
    </p:spTree>
    <p:extLst>
      <p:ext uri="{BB962C8B-B14F-4D97-AF65-F5344CB8AC3E}">
        <p14:creationId xmlns:p14="http://schemas.microsoft.com/office/powerpoint/2010/main" val="230090371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564904"/>
            <a:ext cx="8136904"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§5. Упаковка, используемая для хранения наркотических средств.</a:t>
            </a:r>
          </a:p>
        </p:txBody>
      </p:sp>
    </p:spTree>
    <p:extLst>
      <p:ext uri="{BB962C8B-B14F-4D97-AF65-F5344CB8AC3E}">
        <p14:creationId xmlns:p14="http://schemas.microsoft.com/office/powerpoint/2010/main" val="35389242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53868" y="692696"/>
            <a:ext cx="8136904"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ходе обысков, досмотров, осмотров мест происшествий и других поисковых мероприятий наркотики обнаруживают помещенными в определенную упаковку.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Зная</a:t>
            </a:r>
            <a:r>
              <a:rPr lang="ru-RU" sz="2400" dirty="0">
                <a:solidFill>
                  <a:srgbClr val="FFC000"/>
                </a:solidFill>
                <a:latin typeface="Times New Roman" pitchFamily="18" charset="0"/>
                <a:cs typeface="Times New Roman" pitchFamily="18" charset="0"/>
              </a:rPr>
              <a:t>, какая упаковка наиболее часто используется распространителями, можно быстро выделить среди множества осматриваемых предметов те, в которых наиболее вероятно хранятся наркотики.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наличии использованной упаковки легко установить конкретные места хранения, изготовления и употребления.</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Различные </a:t>
            </a:r>
            <a:r>
              <a:rPr lang="ru-RU" sz="2400" dirty="0">
                <a:solidFill>
                  <a:srgbClr val="FFC000"/>
                </a:solidFill>
                <a:latin typeface="Times New Roman" pitchFamily="18" charset="0"/>
                <a:cs typeface="Times New Roman" pitchFamily="18" charset="0"/>
              </a:rPr>
              <a:t>виды наркотиков хранятся в различной упаковке. </a:t>
            </a:r>
          </a:p>
        </p:txBody>
      </p:sp>
    </p:spTree>
    <p:extLst>
      <p:ext uri="{BB962C8B-B14F-4D97-AF65-F5344CB8AC3E}">
        <p14:creationId xmlns:p14="http://schemas.microsoft.com/office/powerpoint/2010/main" val="261390895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352928" cy="46166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Для нашего региона наиболее типична следующая упаковка:</a:t>
            </a:r>
          </a:p>
        </p:txBody>
      </p:sp>
      <p:sp>
        <p:nvSpPr>
          <p:cNvPr id="3" name="Прямоугольник 2"/>
          <p:cNvSpPr/>
          <p:nvPr/>
        </p:nvSpPr>
        <p:spPr>
          <a:xfrm>
            <a:off x="395536" y="1166843"/>
            <a:ext cx="8280920" cy="489364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Опий («</a:t>
            </a:r>
            <a:r>
              <a:rPr lang="ru-RU" sz="2400" dirty="0" err="1">
                <a:solidFill>
                  <a:srgbClr val="FFC000"/>
                </a:solidFill>
                <a:latin typeface="Times New Roman" pitchFamily="18" charset="0"/>
                <a:cs typeface="Times New Roman" pitchFamily="18" charset="0"/>
              </a:rPr>
              <a:t>ханка</a:t>
            </a:r>
            <a:r>
              <a:rPr lang="ru-RU" sz="2400" dirty="0">
                <a:solidFill>
                  <a:srgbClr val="FFC000"/>
                </a:solidFill>
                <a:latin typeface="Times New Roman" pitchFamily="18" charset="0"/>
                <a:cs typeface="Times New Roman" pitchFamily="18" charset="0"/>
              </a:rPr>
              <a:t>»).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Оптовые </a:t>
            </a:r>
            <a:r>
              <a:rPr lang="ru-RU" sz="2400" dirty="0">
                <a:solidFill>
                  <a:srgbClr val="FFC000"/>
                </a:solidFill>
                <a:latin typeface="Times New Roman" pitchFamily="18" charset="0"/>
                <a:cs typeface="Times New Roman" pitchFamily="18" charset="0"/>
              </a:rPr>
              <a:t>партии почти всегда хранятся в полиэтиленовых мешках – два-три мешка для продуктов, один в другом (от 100 </a:t>
            </a:r>
            <a:r>
              <a:rPr lang="ru-RU" sz="2400" dirty="0" err="1">
                <a:solidFill>
                  <a:srgbClr val="FFC000"/>
                </a:solidFill>
                <a:latin typeface="Times New Roman" pitchFamily="18" charset="0"/>
                <a:cs typeface="Times New Roman" pitchFamily="18" charset="0"/>
              </a:rPr>
              <a:t>гр</a:t>
            </a:r>
            <a:r>
              <a:rPr lang="ru-RU" sz="2400" dirty="0">
                <a:solidFill>
                  <a:srgbClr val="FFC000"/>
                </a:solidFill>
                <a:latin typeface="Times New Roman" pitchFamily="18" charset="0"/>
                <a:cs typeface="Times New Roman" pitchFamily="18" charset="0"/>
              </a:rPr>
              <a:t> до 2-3 кг). Сбытчикам легко снять со стенок весь опий, в отличии от жесткой тары. Легче поместить для сокрытия в различные предметы. Для сбыта (от 0,2 до 1 грамма) расфасовывается во фрагменты полиэтиленовой пленки, нарезанной четырехугольниками размерами примерно 7х7 см. Фрагмент складывается пополам. Пастообразный опий «склеивает» пленку. Для мелкооптовых партий (50-100 грамм) используются фрагменты полиэтилена немного большего размера, который формируется в виде мешочка, горловина которого перетягивается швейной нитью.</a:t>
            </a:r>
          </a:p>
        </p:txBody>
      </p:sp>
    </p:spTree>
    <p:extLst>
      <p:ext uri="{BB962C8B-B14F-4D97-AF65-F5344CB8AC3E}">
        <p14:creationId xmlns:p14="http://schemas.microsoft.com/office/powerpoint/2010/main" val="3423415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19672" y="3002017"/>
            <a:ext cx="5830892" cy="461665"/>
          </a:xfrm>
          <a:prstGeom prst="rect">
            <a:avLst/>
          </a:prstGeom>
        </p:spPr>
        <p:txBody>
          <a:bodyPr wrap="none">
            <a:spAutoFit/>
          </a:bodyPr>
          <a:lstStyle/>
          <a:p>
            <a:pPr algn="ctr"/>
            <a:r>
              <a:rPr lang="ru-RU" sz="2400" dirty="0">
                <a:solidFill>
                  <a:srgbClr val="FFC000"/>
                </a:solidFill>
                <a:latin typeface="Times New Roman" pitchFamily="18" charset="0"/>
                <a:cs typeface="Times New Roman" pitchFamily="18" charset="0"/>
              </a:rPr>
              <a:t>§1. Предметы преступного посягательства.</a:t>
            </a:r>
          </a:p>
        </p:txBody>
      </p:sp>
    </p:spTree>
    <p:extLst>
      <p:ext uri="{BB962C8B-B14F-4D97-AF65-F5344CB8AC3E}">
        <p14:creationId xmlns:p14="http://schemas.microsoft.com/office/powerpoint/2010/main" val="24205651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340768"/>
            <a:ext cx="7848872" cy="3416320"/>
          </a:xfrm>
          <a:prstGeom prst="rect">
            <a:avLst/>
          </a:prstGeom>
        </p:spPr>
        <p:txBody>
          <a:bodyPr wrap="square">
            <a:spAutoFit/>
          </a:bodyPr>
          <a:lstStyle/>
          <a:p>
            <a:r>
              <a:rPr lang="ru-RU" sz="2400" dirty="0" err="1">
                <a:solidFill>
                  <a:srgbClr val="FFC000"/>
                </a:solidFill>
                <a:latin typeface="Times New Roman" pitchFamily="18" charset="0"/>
                <a:cs typeface="Times New Roman" pitchFamily="18" charset="0"/>
              </a:rPr>
              <a:t>Ацетилированный</a:t>
            </a:r>
            <a:r>
              <a:rPr lang="ru-RU" sz="2400" dirty="0">
                <a:solidFill>
                  <a:srgbClr val="FFC000"/>
                </a:solidFill>
                <a:latin typeface="Times New Roman" pitchFamily="18" charset="0"/>
                <a:cs typeface="Times New Roman" pitchFamily="18" charset="0"/>
              </a:rPr>
              <a:t> и экстракционный опий («раствор») хранится в шприцах различной емкости, обычно 10-20 мл.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Если </a:t>
            </a:r>
            <a:r>
              <a:rPr lang="ru-RU" sz="2400" dirty="0">
                <a:solidFill>
                  <a:srgbClr val="FFC000"/>
                </a:solidFill>
                <a:latin typeface="Times New Roman" pitchFamily="18" charset="0"/>
                <a:cs typeface="Times New Roman" pitchFamily="18" charset="0"/>
              </a:rPr>
              <a:t>продается вместе со шприцем, канюля шприца (место насадки иглы) может быть запаяна.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Если </a:t>
            </a:r>
            <a:r>
              <a:rPr lang="ru-RU" sz="2400" dirty="0">
                <a:solidFill>
                  <a:srgbClr val="FFC000"/>
                </a:solidFill>
                <a:latin typeface="Times New Roman" pitchFamily="18" charset="0"/>
                <a:cs typeface="Times New Roman" pitchFamily="18" charset="0"/>
              </a:rPr>
              <a:t>сбытчик набирает приобретателю в его шприц, канюля шприца сбытчика закрыта запаянным креплением иглы или согнутой иглой.</a:t>
            </a:r>
          </a:p>
        </p:txBody>
      </p:sp>
    </p:spTree>
    <p:extLst>
      <p:ext uri="{BB962C8B-B14F-4D97-AF65-F5344CB8AC3E}">
        <p14:creationId xmlns:p14="http://schemas.microsoft.com/office/powerpoint/2010/main" val="16752319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268760"/>
            <a:ext cx="8136904" cy="3416320"/>
          </a:xfrm>
          <a:prstGeom prst="rect">
            <a:avLst/>
          </a:prstGeom>
        </p:spPr>
        <p:txBody>
          <a:bodyPr wrap="square">
            <a:spAutoFit/>
          </a:bodyPr>
          <a:lstStyle/>
          <a:p>
            <a:r>
              <a:rPr lang="ru-RU" sz="2400" dirty="0" err="1">
                <a:solidFill>
                  <a:srgbClr val="FFC000"/>
                </a:solidFill>
                <a:latin typeface="Times New Roman" pitchFamily="18" charset="0"/>
                <a:cs typeface="Times New Roman" pitchFamily="18" charset="0"/>
              </a:rPr>
              <a:t>Первитин</a:t>
            </a:r>
            <a:r>
              <a:rPr lang="ru-RU" sz="2400" dirty="0">
                <a:solidFill>
                  <a:srgbClr val="FFC000"/>
                </a:solidFill>
                <a:latin typeface="Times New Roman" pitchFamily="18" charset="0"/>
                <a:cs typeface="Times New Roman" pitchFamily="18" charset="0"/>
              </a:rPr>
              <a:t> («винт») хранится аналогично «раствору».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Кроме </a:t>
            </a:r>
            <a:r>
              <a:rPr lang="ru-RU" sz="2400" dirty="0">
                <a:solidFill>
                  <a:srgbClr val="FFC000"/>
                </a:solidFill>
                <a:latin typeface="Times New Roman" pitchFamily="18" charset="0"/>
                <a:cs typeface="Times New Roman" pitchFamily="18" charset="0"/>
              </a:rPr>
              <a:t>того, может храниться во флаконах из-под медпрепаратов.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Эти </a:t>
            </a:r>
            <a:r>
              <a:rPr lang="ru-RU" sz="2400" dirty="0">
                <a:solidFill>
                  <a:srgbClr val="FFC000"/>
                </a:solidFill>
                <a:latin typeface="Times New Roman" pitchFamily="18" charset="0"/>
                <a:cs typeface="Times New Roman" pitchFamily="18" charset="0"/>
              </a:rPr>
              <a:t>виды наркотиков изготавливаются в небольших количествах.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Оптовые </a:t>
            </a:r>
            <a:r>
              <a:rPr lang="ru-RU" sz="2400" dirty="0">
                <a:solidFill>
                  <a:srgbClr val="FFC000"/>
                </a:solidFill>
                <a:latin typeface="Times New Roman" pitchFamily="18" charset="0"/>
                <a:cs typeface="Times New Roman" pitchFamily="18" charset="0"/>
              </a:rPr>
              <a:t>партии не встречаются</a:t>
            </a:r>
            <a:r>
              <a:rPr lang="ru-RU" dirty="0"/>
              <a:t>.</a:t>
            </a:r>
          </a:p>
        </p:txBody>
      </p:sp>
    </p:spTree>
    <p:extLst>
      <p:ext uri="{BB962C8B-B14F-4D97-AF65-F5344CB8AC3E}">
        <p14:creationId xmlns:p14="http://schemas.microsoft.com/office/powerpoint/2010/main" val="39951980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04664"/>
            <a:ext cx="8352928"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Героин («белый», «порошок»).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Мелкооптовые </a:t>
            </a:r>
            <a:r>
              <a:rPr lang="ru-RU" sz="2400" dirty="0">
                <a:solidFill>
                  <a:srgbClr val="FFC000"/>
                </a:solidFill>
                <a:latin typeface="Times New Roman" pitchFamily="18" charset="0"/>
                <a:cs typeface="Times New Roman" pitchFamily="18" charset="0"/>
              </a:rPr>
              <a:t>партии (5-50 </a:t>
            </a:r>
            <a:r>
              <a:rPr lang="ru-RU" sz="2400" dirty="0" err="1">
                <a:solidFill>
                  <a:srgbClr val="FFC000"/>
                </a:solidFill>
                <a:latin typeface="Times New Roman" pitchFamily="18" charset="0"/>
                <a:cs typeface="Times New Roman" pitchFamily="18" charset="0"/>
              </a:rPr>
              <a:t>гр</a:t>
            </a:r>
            <a:r>
              <a:rPr lang="ru-RU" sz="2400" dirty="0">
                <a:solidFill>
                  <a:srgbClr val="FFC000"/>
                </a:solidFill>
                <a:latin typeface="Times New Roman" pitchFamily="18" charset="0"/>
                <a:cs typeface="Times New Roman" pitchFamily="18" charset="0"/>
              </a:rPr>
              <a:t>) хранятся в упаковке, аналогичной опию. Иногда в небольших пластиковых контейнерах или флаконах из под лекарственных, косметических средств.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Оптовые </a:t>
            </a:r>
            <a:r>
              <a:rPr lang="ru-RU" sz="2400" dirty="0">
                <a:solidFill>
                  <a:srgbClr val="FFC000"/>
                </a:solidFill>
                <a:latin typeface="Times New Roman" pitchFamily="18" charset="0"/>
                <a:cs typeface="Times New Roman" pitchFamily="18" charset="0"/>
              </a:rPr>
              <a:t>партии (упаковками по 500 – 1000 </a:t>
            </a:r>
            <a:r>
              <a:rPr lang="ru-RU" sz="2400" dirty="0" err="1">
                <a:solidFill>
                  <a:srgbClr val="FFC000"/>
                </a:solidFill>
                <a:latin typeface="Times New Roman" pitchFamily="18" charset="0"/>
                <a:cs typeface="Times New Roman" pitchFamily="18" charset="0"/>
              </a:rPr>
              <a:t>гр</a:t>
            </a:r>
            <a:r>
              <a:rPr lang="ru-RU" sz="2400" dirty="0">
                <a:solidFill>
                  <a:srgbClr val="FFC000"/>
                </a:solidFill>
                <a:latin typeface="Times New Roman" pitchFamily="18" charset="0"/>
                <a:cs typeface="Times New Roman" pitchFamily="18" charset="0"/>
              </a:rPr>
              <a:t>) в запаянных мешках из плотного полиэтилена.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Для </a:t>
            </a:r>
            <a:r>
              <a:rPr lang="ru-RU" sz="2400" dirty="0">
                <a:solidFill>
                  <a:srgbClr val="FFC000"/>
                </a:solidFill>
                <a:latin typeface="Times New Roman" pitchFamily="18" charset="0"/>
                <a:cs typeface="Times New Roman" pitchFamily="18" charset="0"/>
              </a:rPr>
              <a:t>розничной продажи (0,02-0,1 грамма) расфасовывается в фрагменты плотной писчей бумаги из которых готовятся аптечные конверты небольшого размера (примерно 1,5х0,7 см). Или во фрагменты металлизированной бумаги от сигаретных пачек, которые сворачиваются или скручиваются в несколько раз, размеры таких конвертов могут быть еще меньше.</a:t>
            </a:r>
          </a:p>
        </p:txBody>
      </p:sp>
    </p:spTree>
    <p:extLst>
      <p:ext uri="{BB962C8B-B14F-4D97-AF65-F5344CB8AC3E}">
        <p14:creationId xmlns:p14="http://schemas.microsoft.com/office/powerpoint/2010/main" val="308225894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4543" y="404664"/>
            <a:ext cx="8136904"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Марихуана («трава»).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Оптовые </a:t>
            </a:r>
            <a:r>
              <a:rPr lang="ru-RU" sz="2400" dirty="0">
                <a:solidFill>
                  <a:srgbClr val="FFC000"/>
                </a:solidFill>
                <a:latin typeface="Times New Roman" pitchFamily="18" charset="0"/>
                <a:cs typeface="Times New Roman" pitchFamily="18" charset="0"/>
              </a:rPr>
              <a:t>партии (упаковками по 15-20 кг) хранятся в холщовых или полипропиленовых мешках, использующихся для сельхозпродукции или сыпучих продуктов.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картонных коробках, использующихся для упаковки продуктов питания.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Мелкооптовые </a:t>
            </a:r>
            <a:r>
              <a:rPr lang="ru-RU" sz="2400" dirty="0">
                <a:solidFill>
                  <a:srgbClr val="FFC000"/>
                </a:solidFill>
                <a:latin typeface="Times New Roman" pitchFamily="18" charset="0"/>
                <a:cs typeface="Times New Roman" pitchFamily="18" charset="0"/>
              </a:rPr>
              <a:t>партии (100-500 грамм) чаще всего хранятся в полиэтиленовых мешках для продуктов.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Для </a:t>
            </a:r>
            <a:r>
              <a:rPr lang="ru-RU" sz="2400" dirty="0">
                <a:solidFill>
                  <a:srgbClr val="FFC000"/>
                </a:solidFill>
                <a:latin typeface="Times New Roman" pitchFamily="18" charset="0"/>
                <a:cs typeface="Times New Roman" pitchFamily="18" charset="0"/>
              </a:rPr>
              <a:t>продажи в розницу (2-10 грамм) может заранее расфасовываться во фрагменты бумаги (писчей, газетной, книжные, журнальные листы), которые чаще свертываются в аптечные конверты, может отсыпаться в упаковку приобретателя или в заранее заготовленные бумажные кульки.</a:t>
            </a:r>
          </a:p>
        </p:txBody>
      </p:sp>
    </p:spTree>
    <p:extLst>
      <p:ext uri="{BB962C8B-B14F-4D97-AF65-F5344CB8AC3E}">
        <p14:creationId xmlns:p14="http://schemas.microsoft.com/office/powerpoint/2010/main" val="363148627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476672"/>
            <a:ext cx="7992888"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Гашиш («</a:t>
            </a:r>
            <a:r>
              <a:rPr lang="ru-RU" sz="2400" dirty="0" err="1">
                <a:solidFill>
                  <a:srgbClr val="FFC000"/>
                </a:solidFill>
                <a:latin typeface="Times New Roman" pitchFamily="18" charset="0"/>
                <a:cs typeface="Times New Roman" pitchFamily="18" charset="0"/>
              </a:rPr>
              <a:t>чарс</a:t>
            </a:r>
            <a:r>
              <a:rPr lang="ru-RU" sz="2400" dirty="0">
                <a:solidFill>
                  <a:srgbClr val="FFC000"/>
                </a:solidFill>
                <a:latin typeface="Times New Roman" pitchFamily="18" charset="0"/>
                <a:cs typeface="Times New Roman" pitchFamily="18" charset="0"/>
              </a:rPr>
              <a:t>», «пластилин»).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Оптовые </a:t>
            </a:r>
            <a:r>
              <a:rPr lang="ru-RU" sz="2400" dirty="0">
                <a:solidFill>
                  <a:srgbClr val="FFC000"/>
                </a:solidFill>
                <a:latin typeface="Times New Roman" pitchFamily="18" charset="0"/>
                <a:cs typeface="Times New Roman" pitchFamily="18" charset="0"/>
              </a:rPr>
              <a:t>партии хранятся аналогично марихуане.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Мелкооптовые </a:t>
            </a:r>
            <a:r>
              <a:rPr lang="ru-RU" sz="2400" dirty="0">
                <a:solidFill>
                  <a:srgbClr val="FFC000"/>
                </a:solidFill>
                <a:latin typeface="Times New Roman" pitchFamily="18" charset="0"/>
                <a:cs typeface="Times New Roman" pitchFamily="18" charset="0"/>
              </a:rPr>
              <a:t>партии (50-200 </a:t>
            </a:r>
            <a:r>
              <a:rPr lang="ru-RU" sz="2400" dirty="0" err="1">
                <a:solidFill>
                  <a:srgbClr val="FFC000"/>
                </a:solidFill>
                <a:latin typeface="Times New Roman" pitchFamily="18" charset="0"/>
                <a:cs typeface="Times New Roman" pitchFamily="18" charset="0"/>
              </a:rPr>
              <a:t>гр</a:t>
            </a:r>
            <a:r>
              <a:rPr lang="ru-RU" sz="2400" dirty="0">
                <a:solidFill>
                  <a:srgbClr val="FFC000"/>
                </a:solidFill>
                <a:latin typeface="Times New Roman" pitchFamily="18" charset="0"/>
                <a:cs typeface="Times New Roman" pitchFamily="18" charset="0"/>
              </a:rPr>
              <a:t>) чаще всего в спичечных коробках по одному-два куска гашиша в зависимости от формы (прямоугольные и закругленные пластины, цилиндры, полуцилиндры, «карандаши»), реже в полиэтиленовых мешках для продуктов.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Иногда </a:t>
            </a:r>
            <a:r>
              <a:rPr lang="ru-RU" sz="2400" dirty="0">
                <a:solidFill>
                  <a:srgbClr val="FFC000"/>
                </a:solidFill>
                <a:latin typeface="Times New Roman" pitchFamily="18" charset="0"/>
                <a:cs typeface="Times New Roman" pitchFamily="18" charset="0"/>
              </a:rPr>
              <a:t>помещаются в спичечных коробках или без них в упаковки из под шоколадных конфет, коньяка, вин или блоков сигарет.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Для </a:t>
            </a:r>
            <a:r>
              <a:rPr lang="ru-RU" sz="2400" dirty="0">
                <a:solidFill>
                  <a:srgbClr val="FFC000"/>
                </a:solidFill>
                <a:latin typeface="Times New Roman" pitchFamily="18" charset="0"/>
                <a:cs typeface="Times New Roman" pitchFamily="18" charset="0"/>
              </a:rPr>
              <a:t>сбыта в розницу заранее расфасовывается аналогично героину.</a:t>
            </a:r>
          </a:p>
        </p:txBody>
      </p:sp>
    </p:spTree>
    <p:extLst>
      <p:ext uri="{BB962C8B-B14F-4D97-AF65-F5344CB8AC3E}">
        <p14:creationId xmlns:p14="http://schemas.microsoft.com/office/powerpoint/2010/main" val="12471345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772816"/>
            <a:ext cx="7560840"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Медпрепараты, попавшие в незаконный оборот, почти всегда хранятся в заводской упаковке – ампулы, флаконы, стандарты таблеток.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Часто </a:t>
            </a:r>
            <a:r>
              <a:rPr lang="ru-RU" sz="2400" dirty="0">
                <a:solidFill>
                  <a:srgbClr val="FFC000"/>
                </a:solidFill>
                <a:latin typeface="Times New Roman" pitchFamily="18" charset="0"/>
                <a:cs typeface="Times New Roman" pitchFamily="18" charset="0"/>
              </a:rPr>
              <a:t>уничтожается маркировка или этикетка, может наноситься другая.</a:t>
            </a:r>
          </a:p>
        </p:txBody>
      </p:sp>
    </p:spTree>
    <p:extLst>
      <p:ext uri="{BB962C8B-B14F-4D97-AF65-F5344CB8AC3E}">
        <p14:creationId xmlns:p14="http://schemas.microsoft.com/office/powerpoint/2010/main" val="24586270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892" y="2276872"/>
            <a:ext cx="8280920"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§6. Способы совершения сбытов по крупным устойчивым каналам, курьерами и в отдельных точках.</a:t>
            </a:r>
          </a:p>
        </p:txBody>
      </p:sp>
    </p:spTree>
    <p:extLst>
      <p:ext uri="{BB962C8B-B14F-4D97-AF65-F5344CB8AC3E}">
        <p14:creationId xmlns:p14="http://schemas.microsoft.com/office/powerpoint/2010/main" val="9692728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700808"/>
            <a:ext cx="7920880" cy="2677656"/>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Сбыт на таком уровне предполагает последовательную перепродажу их лицами, контролирующими отдельные участки, друг другу.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То </a:t>
            </a:r>
            <a:r>
              <a:rPr lang="ru-RU" sz="2400" dirty="0">
                <a:solidFill>
                  <a:srgbClr val="FFC000"/>
                </a:solidFill>
                <a:latin typeface="Times New Roman" pitchFamily="18" charset="0"/>
                <a:cs typeface="Times New Roman" pitchFamily="18" charset="0"/>
              </a:rPr>
              <a:t>есть распространение по таким каналам представляет собой последовательные циклы перевозок, хранений, сбытов и приобретений. </a:t>
            </a:r>
          </a:p>
        </p:txBody>
      </p:sp>
    </p:spTree>
    <p:extLst>
      <p:ext uri="{BB962C8B-B14F-4D97-AF65-F5344CB8AC3E}">
        <p14:creationId xmlns:p14="http://schemas.microsoft.com/office/powerpoint/2010/main" val="149705710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92696"/>
            <a:ext cx="8064896"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Такие сбыты готовятся и тщательно планируются заранее - за несколько недель или даже месяцев.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Оговаривается </a:t>
            </a:r>
            <a:r>
              <a:rPr lang="ru-RU" sz="2400" dirty="0">
                <a:solidFill>
                  <a:srgbClr val="FFC000"/>
                </a:solidFill>
                <a:latin typeface="Times New Roman" pitchFamily="18" charset="0"/>
                <a:cs typeface="Times New Roman" pitchFamily="18" charset="0"/>
              </a:rPr>
              <a:t>количество товара, цена, конкретная дата и конкретное место.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некоторых случаях приобретателю предоставляется информация о способе поставки (когда он должен сам встретить и разгрузить транспортное средство).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Расчет </a:t>
            </a:r>
            <a:r>
              <a:rPr lang="ru-RU" sz="2400" dirty="0">
                <a:solidFill>
                  <a:srgbClr val="FFC000"/>
                </a:solidFill>
                <a:latin typeface="Times New Roman" pitchFamily="18" charset="0"/>
                <a:cs typeface="Times New Roman" pitchFamily="18" charset="0"/>
              </a:rPr>
              <a:t>за наркотики, как правило, производится одновременно с получением партии товара.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Связь </a:t>
            </a:r>
            <a:r>
              <a:rPr lang="ru-RU" sz="2400" dirty="0">
                <a:solidFill>
                  <a:srgbClr val="FFC000"/>
                </a:solidFill>
                <a:latin typeface="Times New Roman" pitchFamily="18" charset="0"/>
                <a:cs typeface="Times New Roman" pitchFamily="18" charset="0"/>
              </a:rPr>
              <a:t>между владельцем партии и приобретателем осуществляется либо  при периодических встречах (лично или через приближенных), либо по сотовому телефону.</a:t>
            </a:r>
          </a:p>
        </p:txBody>
      </p:sp>
    </p:spTree>
    <p:extLst>
      <p:ext uri="{BB962C8B-B14F-4D97-AF65-F5344CB8AC3E}">
        <p14:creationId xmlns:p14="http://schemas.microsoft.com/office/powerpoint/2010/main" val="2854697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92696"/>
            <a:ext cx="8064896" cy="3785652"/>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Иногда имеет место посредничество независимых лиц. Такие лица пользуются доверием и авторитетом обоих сторон.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Эти </a:t>
            </a:r>
            <a:r>
              <a:rPr lang="ru-RU" sz="2400" dirty="0">
                <a:solidFill>
                  <a:srgbClr val="FFC000"/>
                </a:solidFill>
                <a:latin typeface="Times New Roman" pitchFamily="18" charset="0"/>
                <a:cs typeface="Times New Roman" pitchFamily="18" charset="0"/>
              </a:rPr>
              <a:t>лица сами не организуют и не участвуют в перевозке, хранении и сбыте, а лишь поддерживают связь между сторонами, контролируют выполнение условий поставки, получают и передают деньги поставщику – в этом случае обе стороны практически не имеют информации друг о друге.</a:t>
            </a:r>
          </a:p>
        </p:txBody>
      </p:sp>
    </p:spTree>
    <p:extLst>
      <p:ext uri="{BB962C8B-B14F-4D97-AF65-F5344CB8AC3E}">
        <p14:creationId xmlns:p14="http://schemas.microsoft.com/office/powerpoint/2010/main" val="18797834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720840"/>
            <a:ext cx="8064896" cy="3785652"/>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Основные предметы преступного посягательства в сфере незаконного распространения наркотиков можно разделить на две группы: </a:t>
            </a:r>
          </a:p>
          <a:p>
            <a:r>
              <a:rPr lang="ru-RU" sz="2400" dirty="0">
                <a:solidFill>
                  <a:srgbClr val="FFC000"/>
                </a:solidFill>
                <a:latin typeface="Times New Roman" pitchFamily="18" charset="0"/>
                <a:cs typeface="Times New Roman" pitchFamily="18" charset="0"/>
              </a:rPr>
              <a:t>Первая группа - сами наркотические средства и психотропные вещества, включенные в Перечень, </a:t>
            </a:r>
            <a:r>
              <a:rPr lang="ru-RU" sz="2400" dirty="0" smtClean="0">
                <a:solidFill>
                  <a:srgbClr val="FFC000"/>
                </a:solidFill>
                <a:latin typeface="Times New Roman" pitchFamily="18" charset="0"/>
                <a:cs typeface="Times New Roman" pitchFamily="18" charset="0"/>
              </a:rPr>
              <a:t>наркотических средств включенных в списки. </a:t>
            </a:r>
            <a:r>
              <a:rPr lang="ru-RU" sz="2400" dirty="0">
                <a:solidFill>
                  <a:srgbClr val="FFC000"/>
                </a:solidFill>
                <a:latin typeface="Times New Roman" pitchFamily="18" charset="0"/>
                <a:cs typeface="Times New Roman" pitchFamily="18" charset="0"/>
              </a:rPr>
              <a:t>Наиболее распространены сейчас в нашем регионе наркотики растительного происхождения: гашиш, марихуана, опий, героин. Из синтетических наркотиков к распространенным в нашем регионе можно отнести лишь </a:t>
            </a:r>
            <a:r>
              <a:rPr lang="ru-RU" sz="2400" dirty="0" err="1">
                <a:solidFill>
                  <a:srgbClr val="FFC000"/>
                </a:solidFill>
                <a:latin typeface="Times New Roman" pitchFamily="18" charset="0"/>
                <a:cs typeface="Times New Roman" pitchFamily="18" charset="0"/>
              </a:rPr>
              <a:t>первитин</a:t>
            </a:r>
            <a:r>
              <a:rPr lang="ru-RU" sz="2400" dirty="0">
                <a:solidFill>
                  <a:srgbClr val="FFC000"/>
                </a:solidFill>
                <a:latin typeface="Times New Roman" pitchFamily="18" charset="0"/>
                <a:cs typeface="Times New Roman" pitchFamily="18" charset="0"/>
              </a:rPr>
              <a:t>.</a:t>
            </a:r>
          </a:p>
        </p:txBody>
      </p:sp>
    </p:spTree>
    <p:extLst>
      <p:ext uri="{BB962C8B-B14F-4D97-AF65-F5344CB8AC3E}">
        <p14:creationId xmlns:p14="http://schemas.microsoft.com/office/powerpoint/2010/main" val="5697026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61969" y="518693"/>
            <a:ext cx="8136904"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сбыте особо крупных партий наркотиков или если сбытчик и приобретатель имеют особые доверительные отношения (родственные, устойчивые дружеские связи), заключается сделка на поставки на длительный период времени.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Оговоренное </a:t>
            </a:r>
            <a:r>
              <a:rPr lang="ru-RU" sz="2400" dirty="0">
                <a:solidFill>
                  <a:srgbClr val="FFC000"/>
                </a:solidFill>
                <a:latin typeface="Times New Roman" pitchFamily="18" charset="0"/>
                <a:cs typeface="Times New Roman" pitchFamily="18" charset="0"/>
              </a:rPr>
              <a:t>количество наркотиков поставляется несколькими партиями, либо количество не оговаривается, поставляются по мере возможности.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 </a:t>
            </a:r>
            <a:r>
              <a:rPr lang="ru-RU" sz="2400" dirty="0">
                <a:solidFill>
                  <a:srgbClr val="FFC000"/>
                </a:solidFill>
                <a:latin typeface="Times New Roman" pitchFamily="18" charset="0"/>
                <a:cs typeface="Times New Roman" pitchFamily="18" charset="0"/>
              </a:rPr>
              <a:t>этом сбыт, и получение денег могут не совпадать по времени.</a:t>
            </a:r>
          </a:p>
        </p:txBody>
      </p:sp>
    </p:spTree>
    <p:extLst>
      <p:ext uri="{BB962C8B-B14F-4D97-AF65-F5344CB8AC3E}">
        <p14:creationId xmlns:p14="http://schemas.microsoft.com/office/powerpoint/2010/main" val="14695570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620688"/>
            <a:ext cx="8064896"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Сбыты курьерами совершаются не для дальнейшего транзита и перепродажи, а для крупного сбытчика, контролирующего свой куст точек сбыта.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Поставщик </a:t>
            </a:r>
            <a:r>
              <a:rPr lang="ru-RU" sz="2400" dirty="0">
                <a:solidFill>
                  <a:srgbClr val="FFC000"/>
                </a:solidFill>
                <a:latin typeface="Times New Roman" pitchFamily="18" charset="0"/>
                <a:cs typeface="Times New Roman" pitchFamily="18" charset="0"/>
              </a:rPr>
              <a:t>и сбытчик (он в данном случае - приобретатель) при сбыте практически никогда не вступают в контакт.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Роль </a:t>
            </a:r>
            <a:r>
              <a:rPr lang="ru-RU" sz="2400" dirty="0">
                <a:solidFill>
                  <a:srgbClr val="FFC000"/>
                </a:solidFill>
                <a:latin typeface="Times New Roman" pitchFamily="18" charset="0"/>
                <a:cs typeface="Times New Roman" pitchFamily="18" charset="0"/>
              </a:rPr>
              <a:t>посредника выполняет курьер со стороны поставщика или со стороны приобретателя, деньги так же передаются через него.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Курьер </a:t>
            </a:r>
            <a:r>
              <a:rPr lang="ru-RU" sz="2400" dirty="0">
                <a:solidFill>
                  <a:srgbClr val="FFC000"/>
                </a:solidFill>
                <a:latin typeface="Times New Roman" pitchFamily="18" charset="0"/>
                <a:cs typeface="Times New Roman" pitchFamily="18" charset="0"/>
              </a:rPr>
              <a:t>может быть независимым ни от поставщика, ни от сбытчика.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этом случае он может обслуживать несколько сбытчиков, не контактирующих друг с другом. </a:t>
            </a:r>
          </a:p>
        </p:txBody>
      </p:sp>
    </p:spTree>
    <p:extLst>
      <p:ext uri="{BB962C8B-B14F-4D97-AF65-F5344CB8AC3E}">
        <p14:creationId xmlns:p14="http://schemas.microsoft.com/office/powerpoint/2010/main" val="26115649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96752"/>
            <a:ext cx="7776864"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этом сбыт тоже заранее планируется, достигается предварительная договоренность о цене, количестве товара, времени поставки.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Передача </a:t>
            </a:r>
            <a:r>
              <a:rPr lang="ru-RU" sz="2400" dirty="0">
                <a:solidFill>
                  <a:srgbClr val="FFC000"/>
                </a:solidFill>
                <a:latin typeface="Times New Roman" pitchFamily="18" charset="0"/>
                <a:cs typeface="Times New Roman" pitchFamily="18" charset="0"/>
              </a:rPr>
              <a:t>наркотиков и денег чаще всего происходит по месту жительства сбытчика, либо в одной из точек сбыта.</a:t>
            </a:r>
          </a:p>
        </p:txBody>
      </p:sp>
    </p:spTree>
    <p:extLst>
      <p:ext uri="{BB962C8B-B14F-4D97-AF65-F5344CB8AC3E}">
        <p14:creationId xmlns:p14="http://schemas.microsoft.com/office/powerpoint/2010/main" val="339997644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052736"/>
            <a:ext cx="8136904" cy="2677656"/>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Способы сбыта в отдельных точках значительно отличаются в зависимости от места, в котором совершаются, вида наркотика, а так же от категорий лиц, которые совершают данные преступления.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Категории </a:t>
            </a:r>
            <a:r>
              <a:rPr lang="ru-RU" sz="2400" dirty="0">
                <a:solidFill>
                  <a:srgbClr val="FFC000"/>
                </a:solidFill>
                <a:latin typeface="Times New Roman" pitchFamily="18" charset="0"/>
                <a:cs typeface="Times New Roman" pitchFamily="18" charset="0"/>
              </a:rPr>
              <a:t>лиц рассмотрим отдельно как отдельный элемент криминалистической характеристики.</a:t>
            </a:r>
          </a:p>
        </p:txBody>
      </p:sp>
    </p:spTree>
    <p:extLst>
      <p:ext uri="{BB962C8B-B14F-4D97-AF65-F5344CB8AC3E}">
        <p14:creationId xmlns:p14="http://schemas.microsoft.com/office/powerpoint/2010/main" val="33894791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208912"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Наиболее распространен сбыт из частных домов, где проживает сам сбытчик.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Либо </a:t>
            </a:r>
            <a:r>
              <a:rPr lang="ru-RU" sz="2400" dirty="0">
                <a:solidFill>
                  <a:srgbClr val="FFC000"/>
                </a:solidFill>
                <a:latin typeface="Times New Roman" pitchFamily="18" charset="0"/>
                <a:cs typeface="Times New Roman" pitchFamily="18" charset="0"/>
              </a:rPr>
              <a:t>он специально приобретает дом (а чаще несколько) под точку сбыта в районе традиционно считающимся среди наркоманов районом распространения – на так называемых «наркоманских тропах» или «пятаках».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Туда </a:t>
            </a:r>
            <a:r>
              <a:rPr lang="ru-RU" sz="2400" dirty="0">
                <a:solidFill>
                  <a:srgbClr val="FFC000"/>
                </a:solidFill>
                <a:latin typeface="Times New Roman" pitchFamily="18" charset="0"/>
                <a:cs typeface="Times New Roman" pitchFamily="18" charset="0"/>
              </a:rPr>
              <a:t>поселяются наркоманы, пользующиеся особым доверием сбытчика, которые становятся непосредственными исполнителями сбыта.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Они </a:t>
            </a:r>
            <a:r>
              <a:rPr lang="ru-RU" sz="2400" dirty="0">
                <a:solidFill>
                  <a:srgbClr val="FFC000"/>
                </a:solidFill>
                <a:latin typeface="Times New Roman" pitchFamily="18" charset="0"/>
                <a:cs typeface="Times New Roman" pitchFamily="18" charset="0"/>
              </a:rPr>
              <a:t>получают деньги и передают наркотики непосредственно потребителям.</a:t>
            </a:r>
          </a:p>
        </p:txBody>
      </p:sp>
    </p:spTree>
    <p:extLst>
      <p:ext uri="{BB962C8B-B14F-4D97-AF65-F5344CB8AC3E}">
        <p14:creationId xmlns:p14="http://schemas.microsoft.com/office/powerpoint/2010/main" val="250287677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280920"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Сбыт здесь, чаще всего, происходит следующим образом: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Исполнитель находится на улице у забора, окружающего дом (часто прочный кирпичный или металлический, с металлической дверью).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Собирает </a:t>
            </a:r>
            <a:r>
              <a:rPr lang="ru-RU" sz="2400" dirty="0">
                <a:solidFill>
                  <a:srgbClr val="FFC000"/>
                </a:solidFill>
                <a:latin typeface="Times New Roman" pitchFamily="18" charset="0"/>
                <a:cs typeface="Times New Roman" pitchFamily="18" charset="0"/>
              </a:rPr>
              <a:t>деньги от нескольких подошедших наркоманов. После этого заходит во двор, закрыв дверь.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условиях, когда наркоманы его не видят, набирает нужное количество упаковок с наркотиками, прячет либо передает деньги сбытчику.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Выходит </a:t>
            </a:r>
            <a:r>
              <a:rPr lang="ru-RU" sz="2400" dirty="0">
                <a:solidFill>
                  <a:srgbClr val="FFC000"/>
                </a:solidFill>
                <a:latin typeface="Times New Roman" pitchFamily="18" charset="0"/>
                <a:cs typeface="Times New Roman" pitchFamily="18" charset="0"/>
              </a:rPr>
              <a:t>за забор и раздает наркоманам упаковки с наркотиками.</a:t>
            </a:r>
          </a:p>
        </p:txBody>
      </p:sp>
    </p:spTree>
    <p:extLst>
      <p:ext uri="{BB962C8B-B14F-4D97-AF65-F5344CB8AC3E}">
        <p14:creationId xmlns:p14="http://schemas.microsoft.com/office/powerpoint/2010/main" val="361224234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4490" y="404664"/>
            <a:ext cx="8208912"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При этом во дворе или в доме может находиться наркоман из числа ранее судимых, достаточно зрелого возраста, который обеспечивает поддержу исполнителя в случае конфликтов с наркоманами. </a:t>
            </a:r>
          </a:p>
          <a:p>
            <a:r>
              <a:rPr lang="ru-RU" sz="2400" dirty="0">
                <a:solidFill>
                  <a:srgbClr val="FFC000"/>
                </a:solidFill>
                <a:latin typeface="Times New Roman" pitchFamily="18" charset="0"/>
                <a:cs typeface="Times New Roman" pitchFamily="18" charset="0"/>
              </a:rPr>
              <a:t>В некоторых случаях дверь или забор оборудуется закрывающимся окошечком, через которое передаются деньги и наркотики (так называемые «магазины»).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Обзор </a:t>
            </a:r>
            <a:r>
              <a:rPr lang="ru-RU" sz="2400" dirty="0">
                <a:solidFill>
                  <a:srgbClr val="FFC000"/>
                </a:solidFill>
                <a:latin typeface="Times New Roman" pitchFamily="18" charset="0"/>
                <a:cs typeface="Times New Roman" pitchFamily="18" charset="0"/>
              </a:rPr>
              <a:t>и доступ наркоманам максимально ограничен и исполнитель в максимальной безопасности. </a:t>
            </a:r>
          </a:p>
          <a:p>
            <a:r>
              <a:rPr lang="ru-RU" sz="2400" dirty="0">
                <a:solidFill>
                  <a:srgbClr val="FFC000"/>
                </a:solidFill>
                <a:latin typeface="Times New Roman" pitchFamily="18" charset="0"/>
                <a:cs typeface="Times New Roman" pitchFamily="18" charset="0"/>
              </a:rPr>
              <a:t>Если дом не имеет прочного забора, то исполнитель заходит в дом и действует аналогично.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Наркоманы </a:t>
            </a:r>
            <a:r>
              <a:rPr lang="ru-RU" sz="2400" dirty="0">
                <a:solidFill>
                  <a:srgbClr val="FFC000"/>
                </a:solidFill>
                <a:latin typeface="Times New Roman" pitchFamily="18" charset="0"/>
                <a:cs typeface="Times New Roman" pitchFamily="18" charset="0"/>
              </a:rPr>
              <a:t>ожидают во дворе.</a:t>
            </a:r>
          </a:p>
          <a:p>
            <a:r>
              <a:rPr lang="ru-RU" sz="2400" dirty="0">
                <a:solidFill>
                  <a:srgbClr val="FFC000"/>
                </a:solidFill>
                <a:latin typeface="Times New Roman" pitchFamily="18" charset="0"/>
                <a:cs typeface="Times New Roman" pitchFamily="18" charset="0"/>
              </a:rPr>
              <a:t>Таким способом сбывается чаще всего опий, гашиш, марихуана.</a:t>
            </a:r>
          </a:p>
        </p:txBody>
      </p:sp>
    </p:spTree>
    <p:extLst>
      <p:ext uri="{BB962C8B-B14F-4D97-AF65-F5344CB8AC3E}">
        <p14:creationId xmlns:p14="http://schemas.microsoft.com/office/powerpoint/2010/main" val="101132570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04664"/>
            <a:ext cx="8208912" cy="3785652"/>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Сбыт из квартир многоквартирных домов: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Исполнитель </a:t>
            </a:r>
            <a:r>
              <a:rPr lang="ru-RU" sz="2400" dirty="0">
                <a:solidFill>
                  <a:srgbClr val="FFC000"/>
                </a:solidFill>
                <a:latin typeface="Times New Roman" pitchFamily="18" charset="0"/>
                <a:cs typeface="Times New Roman" pitchFamily="18" charset="0"/>
              </a:rPr>
              <a:t>ожидает в квартире (чаще всего оборудованной металлической дверью).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На </a:t>
            </a:r>
            <a:r>
              <a:rPr lang="ru-RU" sz="2400" dirty="0">
                <a:solidFill>
                  <a:srgbClr val="FFC000"/>
                </a:solidFill>
                <a:latin typeface="Times New Roman" pitchFamily="18" charset="0"/>
                <a:cs typeface="Times New Roman" pitchFamily="18" charset="0"/>
              </a:rPr>
              <a:t>условный звонок или стук выходит на лестничную площадку, забирает деньги у наркоманов.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Заходит</a:t>
            </a:r>
            <a:r>
              <a:rPr lang="ru-RU" sz="2400" dirty="0">
                <a:solidFill>
                  <a:srgbClr val="FFC000"/>
                </a:solidFill>
                <a:latin typeface="Times New Roman" pitchFamily="18" charset="0"/>
                <a:cs typeface="Times New Roman" pitchFamily="18" charset="0"/>
              </a:rPr>
              <a:t>, закрыв дверь, оставляет деньги в квартире.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Через </a:t>
            </a:r>
            <a:r>
              <a:rPr lang="ru-RU" sz="2400" dirty="0">
                <a:solidFill>
                  <a:srgbClr val="FFC000"/>
                </a:solidFill>
                <a:latin typeface="Times New Roman" pitchFamily="18" charset="0"/>
                <a:cs typeface="Times New Roman" pitchFamily="18" charset="0"/>
              </a:rPr>
              <a:t>некоторое время выносит упаковки с наркотиками, раздает наркоманам.</a:t>
            </a:r>
          </a:p>
        </p:txBody>
      </p:sp>
    </p:spTree>
    <p:extLst>
      <p:ext uri="{BB962C8B-B14F-4D97-AF65-F5344CB8AC3E}">
        <p14:creationId xmlns:p14="http://schemas.microsoft.com/office/powerpoint/2010/main" val="65817347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352928"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Иногда наркоманы связываются с исполнителем по сотовому телефону, используя сленг и оговоренные фразы, непонятные для других людей, согласовывают время, когда они подъедут к дому. </a:t>
            </a:r>
            <a:endParaRPr lang="ru-RU" sz="2400" dirty="0" smtClean="0">
              <a:solidFill>
                <a:srgbClr val="FFC000"/>
              </a:solidFill>
              <a:latin typeface="Times New Roman" pitchFamily="18" charset="0"/>
              <a:cs typeface="Times New Roman" pitchFamily="18" charset="0"/>
            </a:endParaRP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Исполнитель </a:t>
            </a:r>
            <a:r>
              <a:rPr lang="ru-RU" sz="2400" dirty="0">
                <a:solidFill>
                  <a:srgbClr val="FFC000"/>
                </a:solidFill>
                <a:latin typeface="Times New Roman" pitchFamily="18" charset="0"/>
                <a:cs typeface="Times New Roman" pitchFamily="18" charset="0"/>
              </a:rPr>
              <a:t>выходит в назначенное время во двор, забирает деньги у наркомана.  </a:t>
            </a:r>
            <a:endParaRPr lang="ru-RU" sz="2400" dirty="0" smtClean="0">
              <a:solidFill>
                <a:srgbClr val="FFC000"/>
              </a:solidFill>
              <a:latin typeface="Times New Roman" pitchFamily="18" charset="0"/>
              <a:cs typeface="Times New Roman" pitchFamily="18" charset="0"/>
            </a:endParaRP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Возвращается </a:t>
            </a:r>
            <a:r>
              <a:rPr lang="ru-RU" sz="2400" dirty="0">
                <a:solidFill>
                  <a:srgbClr val="FFC000"/>
                </a:solidFill>
                <a:latin typeface="Times New Roman" pitchFamily="18" charset="0"/>
                <a:cs typeface="Times New Roman" pitchFamily="18" charset="0"/>
              </a:rPr>
              <a:t>в квартиру, оставляет там деньги берет наркотики. Выходит во двор, передает наркотики.</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Таким </a:t>
            </a:r>
            <a:r>
              <a:rPr lang="ru-RU" sz="2400" dirty="0">
                <a:solidFill>
                  <a:srgbClr val="FFC000"/>
                </a:solidFill>
                <a:latin typeface="Times New Roman" pitchFamily="18" charset="0"/>
                <a:cs typeface="Times New Roman" pitchFamily="18" charset="0"/>
              </a:rPr>
              <a:t>способом чаще сбываются те же наркотики, что и в частных домах, и в большинстве случаев растворы </a:t>
            </a:r>
            <a:r>
              <a:rPr lang="ru-RU" sz="2400" dirty="0" err="1">
                <a:solidFill>
                  <a:srgbClr val="FFC000"/>
                </a:solidFill>
                <a:latin typeface="Times New Roman" pitchFamily="18" charset="0"/>
                <a:cs typeface="Times New Roman" pitchFamily="18" charset="0"/>
              </a:rPr>
              <a:t>ацетиллированного</a:t>
            </a:r>
            <a:r>
              <a:rPr lang="ru-RU" sz="2400" dirty="0">
                <a:solidFill>
                  <a:srgbClr val="FFC000"/>
                </a:solidFill>
                <a:latin typeface="Times New Roman" pitchFamily="18" charset="0"/>
                <a:cs typeface="Times New Roman" pitchFamily="18" charset="0"/>
              </a:rPr>
              <a:t>, экстракционного опия, а так же </a:t>
            </a:r>
            <a:r>
              <a:rPr lang="ru-RU" sz="2400" dirty="0" err="1">
                <a:solidFill>
                  <a:srgbClr val="FFC000"/>
                </a:solidFill>
                <a:latin typeface="Times New Roman" pitchFamily="18" charset="0"/>
                <a:cs typeface="Times New Roman" pitchFamily="18" charset="0"/>
              </a:rPr>
              <a:t>первитин</a:t>
            </a:r>
            <a:r>
              <a:rPr lang="ru-RU" sz="2400" dirty="0">
                <a:solidFill>
                  <a:srgbClr val="FFC000"/>
                </a:solidFill>
                <a:latin typeface="Times New Roman" pitchFamily="18" charset="0"/>
                <a:cs typeface="Times New Roman" pitchFamily="18" charset="0"/>
              </a:rPr>
              <a:t>.</a:t>
            </a:r>
          </a:p>
        </p:txBody>
      </p:sp>
    </p:spTree>
    <p:extLst>
      <p:ext uri="{BB962C8B-B14F-4D97-AF65-F5344CB8AC3E}">
        <p14:creationId xmlns:p14="http://schemas.microsoft.com/office/powerpoint/2010/main" val="365356352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548680"/>
            <a:ext cx="8064896" cy="5262979"/>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Сбыт на улицах, во дворах многоквартирных домов</a:t>
            </a:r>
            <a:r>
              <a:rPr lang="ru-RU" sz="2400" dirty="0" smtClean="0">
                <a:solidFill>
                  <a:srgbClr val="FFC000"/>
                </a:solidFill>
                <a:latin typeface="Times New Roman" pitchFamily="18" charset="0"/>
                <a:cs typeface="Times New Roman" pitchFamily="18" charset="0"/>
              </a:rPr>
              <a:t>:</a:t>
            </a:r>
          </a:p>
          <a:p>
            <a:pPr algn="ctr"/>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Известно несколько типичных вариантов</a:t>
            </a:r>
            <a:r>
              <a:rPr lang="ru-RU" sz="2400" dirty="0" smtClean="0">
                <a:solidFill>
                  <a:srgbClr val="FFC000"/>
                </a:solidFill>
                <a:latin typeface="Times New Roman" pitchFamily="18" charset="0"/>
                <a:cs typeface="Times New Roman" pitchFamily="18" charset="0"/>
              </a:rPr>
              <a:t>.</a:t>
            </a:r>
          </a:p>
          <a:p>
            <a:endParaRPr lang="ru-RU" sz="2400" dirty="0">
              <a:solidFill>
                <a:srgbClr val="FFC000"/>
              </a:solidFill>
              <a:latin typeface="Times New Roman" pitchFamily="18" charset="0"/>
              <a:cs typeface="Times New Roman" pitchFamily="18" charset="0"/>
            </a:endParaRPr>
          </a:p>
          <a:p>
            <a:r>
              <a:rPr lang="ru-RU" sz="2400" dirty="0">
                <a:solidFill>
                  <a:srgbClr val="FFC000"/>
                </a:solidFill>
                <a:latin typeface="Times New Roman" pitchFamily="18" charset="0"/>
                <a:cs typeface="Times New Roman" pitchFamily="18" charset="0"/>
              </a:rPr>
              <a:t>Исполнитель ожидает наркоманов в определенном месте в определенный период времени.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Получает </a:t>
            </a:r>
            <a:r>
              <a:rPr lang="ru-RU" sz="2400" dirty="0">
                <a:solidFill>
                  <a:srgbClr val="FFC000"/>
                </a:solidFill>
                <a:latin typeface="Times New Roman" pitchFamily="18" charset="0"/>
                <a:cs typeface="Times New Roman" pitchFamily="18" charset="0"/>
              </a:rPr>
              <a:t>там от наркоманов деньги, просит подождать.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Уходит </a:t>
            </a:r>
            <a:r>
              <a:rPr lang="ru-RU" sz="2400" dirty="0">
                <a:solidFill>
                  <a:srgbClr val="FFC000"/>
                </a:solidFill>
                <a:latin typeface="Times New Roman" pitchFamily="18" charset="0"/>
                <a:cs typeface="Times New Roman" pitchFamily="18" charset="0"/>
              </a:rPr>
              <a:t>к месту хранения наркотиков, либо к исполнителю, осуществляющему хранение (такое место и исполнитель по хранению всегда вне поля зрения наркоманов).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Приносит </a:t>
            </a:r>
            <a:r>
              <a:rPr lang="ru-RU" sz="2400" dirty="0">
                <a:solidFill>
                  <a:srgbClr val="FFC000"/>
                </a:solidFill>
                <a:latin typeface="Times New Roman" pitchFamily="18" charset="0"/>
                <a:cs typeface="Times New Roman" pitchFamily="18" charset="0"/>
              </a:rPr>
              <a:t>и передает упаковки с наркотиками.</a:t>
            </a:r>
          </a:p>
        </p:txBody>
      </p:sp>
    </p:spTree>
    <p:extLst>
      <p:ext uri="{BB962C8B-B14F-4D97-AF65-F5344CB8AC3E}">
        <p14:creationId xmlns:p14="http://schemas.microsoft.com/office/powerpoint/2010/main" val="694464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908720"/>
            <a:ext cx="8208912" cy="4154984"/>
          </a:xfrm>
          <a:prstGeom prst="rect">
            <a:avLst/>
          </a:prstGeom>
        </p:spPr>
        <p:txBody>
          <a:bodyPr wrap="square">
            <a:spAutoFit/>
          </a:bodyPr>
          <a:lstStyle/>
          <a:p>
            <a:r>
              <a:rPr lang="ru-RU" sz="2400" dirty="0">
                <a:solidFill>
                  <a:srgbClr val="FFC000"/>
                </a:solidFill>
              </a:rPr>
              <a:t>Вторая группа - это материальные ценности: валюта, деньги, изделия из золота, ювелирные украшения, дорогие автомобили, престижная электронная техника, недвижимость - квартиры, коттеджи, помещения под мелкий бизнес. Иногда это партии особо ликвидного товара (в зависимости от текущего спроса). </a:t>
            </a:r>
            <a:endParaRPr lang="ru-RU" sz="2400" dirty="0" smtClean="0">
              <a:solidFill>
                <a:srgbClr val="FFC000"/>
              </a:solidFill>
            </a:endParaRPr>
          </a:p>
          <a:p>
            <a:endParaRPr lang="ru-RU" sz="2400" dirty="0">
              <a:solidFill>
                <a:srgbClr val="FFC000"/>
              </a:solidFill>
            </a:endParaRPr>
          </a:p>
          <a:p>
            <a:r>
              <a:rPr lang="ru-RU" sz="2400" dirty="0" smtClean="0">
                <a:solidFill>
                  <a:srgbClr val="FFC000"/>
                </a:solidFill>
              </a:rPr>
              <a:t>Организаторов </a:t>
            </a:r>
            <a:r>
              <a:rPr lang="ru-RU" sz="2400" dirty="0">
                <a:solidFill>
                  <a:srgbClr val="FFC000"/>
                </a:solidFill>
              </a:rPr>
              <a:t>и оптовых поставщиков в нашем регионе пока еще особенно интересует валюта. </a:t>
            </a:r>
          </a:p>
          <a:p>
            <a:endParaRPr lang="ru-RU" sz="2400" dirty="0" smtClean="0">
              <a:solidFill>
                <a:srgbClr val="FFC000"/>
              </a:solidFill>
            </a:endParaRPr>
          </a:p>
          <a:p>
            <a:r>
              <a:rPr lang="ru-RU" sz="2400" dirty="0" smtClean="0">
                <a:solidFill>
                  <a:srgbClr val="FFC000"/>
                </a:solidFill>
              </a:rPr>
              <a:t>Наркотики </a:t>
            </a:r>
            <a:r>
              <a:rPr lang="ru-RU" sz="2400" dirty="0">
                <a:solidFill>
                  <a:srgbClr val="FFC000"/>
                </a:solidFill>
              </a:rPr>
              <a:t>ценны для распространителей не сами по себе, а только как средство получения сверхдоходов.</a:t>
            </a:r>
          </a:p>
        </p:txBody>
      </p:sp>
    </p:spTree>
    <p:extLst>
      <p:ext uri="{BB962C8B-B14F-4D97-AF65-F5344CB8AC3E}">
        <p14:creationId xmlns:p14="http://schemas.microsoft.com/office/powerpoint/2010/main" val="41592078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7278" y="332656"/>
            <a:ext cx="8208912" cy="5632311"/>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Исполнитель ожидает наркоманов в определенном месте.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Получает </a:t>
            </a:r>
            <a:r>
              <a:rPr lang="ru-RU" sz="2400" dirty="0">
                <a:solidFill>
                  <a:srgbClr val="FFC000"/>
                </a:solidFill>
                <a:latin typeface="Times New Roman" pitchFamily="18" charset="0"/>
                <a:cs typeface="Times New Roman" pitchFamily="18" charset="0"/>
              </a:rPr>
              <a:t>от них деньги. </a:t>
            </a:r>
            <a:endParaRPr lang="ru-RU" sz="2400" dirty="0" smtClean="0">
              <a:solidFill>
                <a:srgbClr val="FFC000"/>
              </a:solidFill>
              <a:latin typeface="Times New Roman" pitchFamily="18" charset="0"/>
              <a:cs typeface="Times New Roman" pitchFamily="18" charset="0"/>
            </a:endParaRP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После </a:t>
            </a:r>
            <a:r>
              <a:rPr lang="ru-RU" sz="2400" dirty="0">
                <a:solidFill>
                  <a:srgbClr val="FFC000"/>
                </a:solidFill>
                <a:latin typeface="Times New Roman" pitchFamily="18" charset="0"/>
                <a:cs typeface="Times New Roman" pitchFamily="18" charset="0"/>
              </a:rPr>
              <a:t>этого показывает, где находятся упаковки с наркотиками, которые он заранее туда положил. </a:t>
            </a:r>
            <a:endParaRPr lang="ru-RU" sz="2400" dirty="0" smtClean="0">
              <a:solidFill>
                <a:srgbClr val="FFC000"/>
              </a:solidFill>
              <a:latin typeface="Times New Roman" pitchFamily="18" charset="0"/>
              <a:cs typeface="Times New Roman" pitchFamily="18" charset="0"/>
            </a:endParaRP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После </a:t>
            </a:r>
            <a:r>
              <a:rPr lang="ru-RU" sz="2400" dirty="0">
                <a:solidFill>
                  <a:srgbClr val="FFC000"/>
                </a:solidFill>
                <a:latin typeface="Times New Roman" pitchFamily="18" charset="0"/>
                <a:cs typeface="Times New Roman" pitchFamily="18" charset="0"/>
              </a:rPr>
              <a:t>того как наркоманы уходят, раскладывает следующую партию упаковок (могут быть разложены в нескольких местах с различным количеством упаковок).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Часто </a:t>
            </a:r>
            <a:r>
              <a:rPr lang="ru-RU" sz="2400" dirty="0">
                <a:solidFill>
                  <a:srgbClr val="FFC000"/>
                </a:solidFill>
                <a:latin typeface="Times New Roman" pitchFamily="18" charset="0"/>
                <a:cs typeface="Times New Roman" pitchFamily="18" charset="0"/>
              </a:rPr>
              <a:t>при таком способе исполнитель по хранению или сам сбытчик периодически подвозит на автомобиле очередную партию наркотиков и забирает деньги (при этом такой исполнитель хранения обслуживает несколько исполнителей сбыта).</a:t>
            </a:r>
          </a:p>
        </p:txBody>
      </p:sp>
    </p:spTree>
    <p:extLst>
      <p:ext uri="{BB962C8B-B14F-4D97-AF65-F5344CB8AC3E}">
        <p14:creationId xmlns:p14="http://schemas.microsoft.com/office/powerpoint/2010/main" val="145614877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4345"/>
            <a:ext cx="8208912"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Группа исполнителей 2-3 человека («перехватчики») ожидают наркоманов в определенном месте.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Обычно </a:t>
            </a:r>
            <a:r>
              <a:rPr lang="ru-RU" sz="2400" dirty="0">
                <a:solidFill>
                  <a:srgbClr val="FFC000"/>
                </a:solidFill>
                <a:latin typeface="Times New Roman" pitchFamily="18" charset="0"/>
                <a:cs typeface="Times New Roman" pitchFamily="18" charset="0"/>
              </a:rPr>
              <a:t>это закрытое пространство: гаражные массивы, дворы учреждений, заброшенные промышленные постройки.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Получают </a:t>
            </a:r>
            <a:r>
              <a:rPr lang="ru-RU" sz="2400" dirty="0">
                <a:solidFill>
                  <a:srgbClr val="FFC000"/>
                </a:solidFill>
                <a:latin typeface="Times New Roman" pitchFamily="18" charset="0"/>
                <a:cs typeface="Times New Roman" pitchFamily="18" charset="0"/>
              </a:rPr>
              <a:t>от наркомана деньги и при этом сразу передают наркотики, которые хранят при себе. </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Такие </a:t>
            </a:r>
            <a:r>
              <a:rPr lang="ru-RU" sz="2400" dirty="0">
                <a:solidFill>
                  <a:srgbClr val="FFC000"/>
                </a:solidFill>
                <a:latin typeface="Times New Roman" pitchFamily="18" charset="0"/>
                <a:cs typeface="Times New Roman" pitchFamily="18" charset="0"/>
              </a:rPr>
              <a:t>сбытчики избегают общения с большими группами наркоманов. Если подходят группы, заявляют, что наркотиков нет. Вступают в общение только с 1-2 наркоманами. </a:t>
            </a:r>
          </a:p>
        </p:txBody>
      </p:sp>
    </p:spTree>
    <p:extLst>
      <p:ext uri="{BB962C8B-B14F-4D97-AF65-F5344CB8AC3E}">
        <p14:creationId xmlns:p14="http://schemas.microsoft.com/office/powerpoint/2010/main" val="217157899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97511"/>
            <a:ext cx="8136904"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Часто используют посредничество отдельных наркоманов, которым доверяют.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Он </a:t>
            </a:r>
            <a:r>
              <a:rPr lang="ru-RU" sz="2400" dirty="0">
                <a:solidFill>
                  <a:srgbClr val="FFC000"/>
                </a:solidFill>
                <a:latin typeface="Times New Roman" pitchFamily="18" charset="0"/>
                <a:cs typeface="Times New Roman" pitchFamily="18" charset="0"/>
              </a:rPr>
              <a:t>собирает деньги у других и передает им наркотики.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Такой </a:t>
            </a:r>
            <a:r>
              <a:rPr lang="ru-RU" sz="2400" dirty="0">
                <a:solidFill>
                  <a:srgbClr val="FFC000"/>
                </a:solidFill>
                <a:latin typeface="Times New Roman" pitchFamily="18" charset="0"/>
                <a:cs typeface="Times New Roman" pitchFamily="18" charset="0"/>
              </a:rPr>
              <a:t>посредник не является при этом соисполнителем сбыта, так как он тоже приобретает себе наркотики за свои деньги.</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Чаще </a:t>
            </a:r>
            <a:r>
              <a:rPr lang="ru-RU" sz="2400" dirty="0">
                <a:solidFill>
                  <a:srgbClr val="FFC000"/>
                </a:solidFill>
                <a:latin typeface="Times New Roman" pitchFamily="18" charset="0"/>
                <a:cs typeface="Times New Roman" pitchFamily="18" charset="0"/>
              </a:rPr>
              <a:t>всего такими способами сбывается опий, растворы </a:t>
            </a:r>
            <a:r>
              <a:rPr lang="ru-RU" sz="2400" dirty="0" err="1">
                <a:solidFill>
                  <a:srgbClr val="FFC000"/>
                </a:solidFill>
                <a:latin typeface="Times New Roman" pitchFamily="18" charset="0"/>
                <a:cs typeface="Times New Roman" pitchFamily="18" charset="0"/>
              </a:rPr>
              <a:t>ацетиллированного</a:t>
            </a:r>
            <a:r>
              <a:rPr lang="ru-RU" sz="2400" dirty="0">
                <a:solidFill>
                  <a:srgbClr val="FFC000"/>
                </a:solidFill>
                <a:latin typeface="Times New Roman" pitchFamily="18" charset="0"/>
                <a:cs typeface="Times New Roman" pitchFamily="18" charset="0"/>
              </a:rPr>
              <a:t>, экстракционного опия, гашиш.</a:t>
            </a:r>
          </a:p>
        </p:txBody>
      </p:sp>
    </p:spTree>
    <p:extLst>
      <p:ext uri="{BB962C8B-B14F-4D97-AF65-F5344CB8AC3E}">
        <p14:creationId xmlns:p14="http://schemas.microsoft.com/office/powerpoint/2010/main" val="21626267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8841" y="404664"/>
            <a:ext cx="8136904" cy="5632311"/>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Сбыты в развлекательных учреждениях:  </a:t>
            </a:r>
          </a:p>
          <a:p>
            <a:r>
              <a:rPr lang="ru-RU" sz="2400" dirty="0">
                <a:solidFill>
                  <a:srgbClr val="FFC000"/>
                </a:solidFill>
                <a:latin typeface="Times New Roman" pitchFamily="18" charset="0"/>
                <a:cs typeface="Times New Roman" pitchFamily="18" charset="0"/>
              </a:rPr>
              <a:t>Практически всегда совершаются группой с распределением ролей. </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Один </a:t>
            </a:r>
            <a:r>
              <a:rPr lang="ru-RU" sz="2400" dirty="0">
                <a:solidFill>
                  <a:srgbClr val="FFC000"/>
                </a:solidFill>
                <a:latin typeface="Times New Roman" pitchFamily="18" charset="0"/>
                <a:cs typeface="Times New Roman" pitchFamily="18" charset="0"/>
              </a:rPr>
              <a:t>исполнитель забирает деньги и уходит из поля зрения.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Там </a:t>
            </a:r>
            <a:r>
              <a:rPr lang="ru-RU" sz="2400" dirty="0">
                <a:solidFill>
                  <a:srgbClr val="FFC000"/>
                </a:solidFill>
                <a:latin typeface="Times New Roman" pitchFamily="18" charset="0"/>
                <a:cs typeface="Times New Roman" pitchFamily="18" charset="0"/>
              </a:rPr>
              <a:t>встречается с другим, которому указывает на наркомана или дает описание и место, где тот ожидает.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Второй </a:t>
            </a:r>
            <a:r>
              <a:rPr lang="ru-RU" sz="2400" dirty="0">
                <a:solidFill>
                  <a:srgbClr val="FFC000"/>
                </a:solidFill>
                <a:latin typeface="Times New Roman" pitchFamily="18" charset="0"/>
                <a:cs typeface="Times New Roman" pitchFamily="18" charset="0"/>
              </a:rPr>
              <a:t>исполнитель подходит к наркоману и передает упаковки с наркотиками. При этом может быть задействован третий исполнитель (либо организатор группы), который собирает все деньги, а так же иногда хранит партию наркотиков. С ним никто из наркоманов не контактирует. Еще один исполнитель может осуществлять наблюдение со стороны и оказывать физическую поддержку в случае конфликта.</a:t>
            </a:r>
          </a:p>
        </p:txBody>
      </p:sp>
    </p:spTree>
    <p:extLst>
      <p:ext uri="{BB962C8B-B14F-4D97-AF65-F5344CB8AC3E}">
        <p14:creationId xmlns:p14="http://schemas.microsoft.com/office/powerpoint/2010/main" val="20666840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967335"/>
            <a:ext cx="8208912"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§7. Категории лиц, включенных в распространение наркотиков. Структуры преступных групп.</a:t>
            </a:r>
          </a:p>
        </p:txBody>
      </p:sp>
    </p:spTree>
    <p:extLst>
      <p:ext uri="{BB962C8B-B14F-4D97-AF65-F5344CB8AC3E}">
        <p14:creationId xmlns:p14="http://schemas.microsoft.com/office/powerpoint/2010/main" val="203569886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7992888"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сфере незаконного оборота наркотиков невозможно выделить в целом конкретную категорию по возрасту, образованию, полу лиц, вовлеченных в распространение наркотиков.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данную сферу преступной деятельности может быть вовлечено лицо из любой категории - несовершеннолетний или взрослый, не имеющий образования или с несколькими высшими, судимый или несудимый.</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Удается </a:t>
            </a:r>
            <a:r>
              <a:rPr lang="ru-RU" sz="2400" dirty="0">
                <a:solidFill>
                  <a:srgbClr val="FFC000"/>
                </a:solidFill>
                <a:latin typeface="Times New Roman" pitchFamily="18" charset="0"/>
                <a:cs typeface="Times New Roman" pitchFamily="18" charset="0"/>
              </a:rPr>
              <a:t>проследить отдельные категории в зависимости от уровня распространения, видов наркотиков и способов совершения.</a:t>
            </a:r>
          </a:p>
        </p:txBody>
      </p:sp>
    </p:spTree>
    <p:extLst>
      <p:ext uri="{BB962C8B-B14F-4D97-AF65-F5344CB8AC3E}">
        <p14:creationId xmlns:p14="http://schemas.microsoft.com/office/powerpoint/2010/main" val="127228519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204864"/>
            <a:ext cx="8496944" cy="1200329"/>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Категории лиц и структуры преступных групп, распространяющих наркотики по крупным устойчивым каналам.</a:t>
            </a:r>
          </a:p>
        </p:txBody>
      </p:sp>
    </p:spTree>
    <p:extLst>
      <p:ext uri="{BB962C8B-B14F-4D97-AF65-F5344CB8AC3E}">
        <p14:creationId xmlns:p14="http://schemas.microsoft.com/office/powerpoint/2010/main" val="33996417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196752"/>
            <a:ext cx="8208912"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Распространением наркотиков по крупным устойчивым каналам (контрабанда и транзит) занимаются представители этнических групп, имеющих родственные или дружеские связи в регионах выращивания сырья и транзита наркотиков.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Ростовской области это в основном представители цыганской, таджикской, азербайджанской, дагестанской, чеченской, узбекской, вьетнамской диаспор. </a:t>
            </a:r>
          </a:p>
        </p:txBody>
      </p:sp>
    </p:spTree>
    <p:extLst>
      <p:ext uri="{BB962C8B-B14F-4D97-AF65-F5344CB8AC3E}">
        <p14:creationId xmlns:p14="http://schemas.microsoft.com/office/powerpoint/2010/main" val="352448676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8680"/>
            <a:ext cx="8208912"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Большинство из них имеет невысокий уровень образования, имеют опыт преступной деятельности. Не всегда имеется судимость (по вполне понятным причинам), но опыт привлечения к уголовной ответственности есть у большинства. Многие из них в прошлом спортсмены (боксеры, борцы, представители восточных единоборств). Некоторые имеют опыт боевых действий в регионах межэтнических конфликтов. Наркотики не употребляют, либо только легкие наркотики (марихуану, гашиш).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Лидеры</a:t>
            </a:r>
            <a:r>
              <a:rPr lang="ru-RU" sz="2400" dirty="0">
                <a:solidFill>
                  <a:srgbClr val="FFC000"/>
                </a:solidFill>
                <a:latin typeface="Times New Roman" pitchFamily="18" charset="0"/>
                <a:cs typeface="Times New Roman" pitchFamily="18" charset="0"/>
              </a:rPr>
              <a:t>, в большинстве случаев, зрелого возраста - 35 лет и старше. Исполнители обычно моложе 30 лет.</a:t>
            </a:r>
          </a:p>
        </p:txBody>
      </p:sp>
    </p:spTree>
    <p:extLst>
      <p:ext uri="{BB962C8B-B14F-4D97-AF65-F5344CB8AC3E}">
        <p14:creationId xmlns:p14="http://schemas.microsoft.com/office/powerpoint/2010/main" val="23818037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280920"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Осуществляется только организованными преступными группами. Состоящими из организатора, имеющего предыдущие личные связи с поставщиком, либо пользующийся авторитетом среди криминальной среды диаспоры. Тогда он использует связи с поставщиком одного или нескольких членов группы. Он один распоряжается доходами и товаром, осуществляет взаимодействие с коррумпированными представителями власти, преступными группировками на своей территории.</a:t>
            </a:r>
          </a:p>
          <a:p>
            <a:r>
              <a:rPr lang="ru-RU" sz="2400" dirty="0">
                <a:solidFill>
                  <a:srgbClr val="FFC000"/>
                </a:solidFill>
                <a:latin typeface="Times New Roman" pitchFamily="18" charset="0"/>
                <a:cs typeface="Times New Roman" pitchFamily="18" charset="0"/>
              </a:rPr>
              <a:t>Группа исполнителей осуществляет связь с представителями поставщика, проверяют качество и количество поставляемого товара, выполняют перевозку, хранение, перегрузку товара, осуществляют прием и передачу денег.</a:t>
            </a:r>
          </a:p>
          <a:p>
            <a:r>
              <a:rPr lang="ru-RU" sz="2400" dirty="0">
                <a:solidFill>
                  <a:srgbClr val="FFC000"/>
                </a:solidFill>
                <a:latin typeface="Times New Roman" pitchFamily="18" charset="0"/>
                <a:cs typeface="Times New Roman" pitchFamily="18" charset="0"/>
              </a:rPr>
              <a:t>Имеются более сложные структуры. </a:t>
            </a:r>
          </a:p>
        </p:txBody>
      </p:sp>
    </p:spTree>
    <p:extLst>
      <p:ext uri="{BB962C8B-B14F-4D97-AF65-F5344CB8AC3E}">
        <p14:creationId xmlns:p14="http://schemas.microsoft.com/office/powerpoint/2010/main" val="1779673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1577" y="692696"/>
            <a:ext cx="8136904"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К дополнительным предметам преступного посягательства в сфере незаконного распространения наркотиков относятся: </a:t>
            </a:r>
          </a:p>
          <a:p>
            <a:r>
              <a:rPr lang="ru-RU" sz="2400" dirty="0">
                <a:solidFill>
                  <a:srgbClr val="FFC000"/>
                </a:solidFill>
                <a:latin typeface="Times New Roman" pitchFamily="18" charset="0"/>
                <a:cs typeface="Times New Roman" pitchFamily="18" charset="0"/>
              </a:rPr>
              <a:t>Вещества, использующиеся для изготовления или рафинирования наркотических средств (</a:t>
            </a:r>
            <a:r>
              <a:rPr lang="ru-RU" sz="2400" dirty="0" err="1">
                <a:solidFill>
                  <a:srgbClr val="FFC000"/>
                </a:solidFill>
                <a:latin typeface="Times New Roman" pitchFamily="18" charset="0"/>
                <a:cs typeface="Times New Roman" pitchFamily="18" charset="0"/>
              </a:rPr>
              <a:t>прекурсоры</a:t>
            </a:r>
            <a:r>
              <a:rPr lang="ru-RU" sz="2400" dirty="0">
                <a:solidFill>
                  <a:srgbClr val="FFC000"/>
                </a:solidFill>
                <a:latin typeface="Times New Roman" pitchFamily="18" charset="0"/>
                <a:cs typeface="Times New Roman" pitchFamily="18" charset="0"/>
              </a:rPr>
              <a:t>). Многие из них относятся к ядовитым или сильнодействующим веществам, то есть подлежат учету и контролю.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Действия</a:t>
            </a:r>
            <a:r>
              <a:rPr lang="ru-RU" sz="2400" dirty="0">
                <a:solidFill>
                  <a:srgbClr val="FFC000"/>
                </a:solidFill>
                <a:latin typeface="Times New Roman" pitchFamily="18" charset="0"/>
                <a:cs typeface="Times New Roman" pitchFamily="18" charset="0"/>
              </a:rPr>
              <a:t>, связанные с незаконным распространением таких веществ образуют самостоятельные составы преступлений – ст.234 УК РФ (Незаконный оборот сильнодействующих или ядовитых веществ в целях сбыта).</a:t>
            </a:r>
          </a:p>
        </p:txBody>
      </p:sp>
    </p:spTree>
    <p:extLst>
      <p:ext uri="{BB962C8B-B14F-4D97-AF65-F5344CB8AC3E}">
        <p14:creationId xmlns:p14="http://schemas.microsoft.com/office/powerpoint/2010/main" val="29048716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900" y="1124744"/>
            <a:ext cx="8208912"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С группой лидеров, имеющих между собой длительные доверительные отношения.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 </a:t>
            </a:r>
            <a:r>
              <a:rPr lang="ru-RU" sz="2400" dirty="0">
                <a:solidFill>
                  <a:srgbClr val="FFC000"/>
                </a:solidFill>
                <a:latin typeface="Times New Roman" pitchFamily="18" charset="0"/>
                <a:cs typeface="Times New Roman" pitchFamily="18" charset="0"/>
              </a:rPr>
              <a:t>более выраженной дифференциацией функций исполнителей: специализация по связи с поставщиком, по хранению, по контролю и приему товара и расчету с представителем поставщика, по проверке качества («кролик», «мышка» – лица проверяющее качество товара путем личного употребления), специализация по физической защите, по связи с правоохранительными органами («разводящий») и т.д.</a:t>
            </a:r>
          </a:p>
        </p:txBody>
      </p:sp>
    </p:spTree>
    <p:extLst>
      <p:ext uri="{BB962C8B-B14F-4D97-AF65-F5344CB8AC3E}">
        <p14:creationId xmlns:p14="http://schemas.microsoft.com/office/powerpoint/2010/main" val="56555239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767006"/>
            <a:ext cx="8136904" cy="1200329"/>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Категории лиц и структуры преступных групп, распространяющих наркотики по локальным сетям и точкам сбыта.</a:t>
            </a:r>
          </a:p>
        </p:txBody>
      </p:sp>
    </p:spTree>
    <p:extLst>
      <p:ext uri="{BB962C8B-B14F-4D97-AF65-F5344CB8AC3E}">
        <p14:creationId xmlns:p14="http://schemas.microsoft.com/office/powerpoint/2010/main" val="199608453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0740" y="692696"/>
            <a:ext cx="8352928" cy="4893647"/>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цыганской диаспоре мужчины осуществляют связи с поставщиком, контролируют поставки и расчет за товар.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Распределяют  </a:t>
            </a:r>
            <a:r>
              <a:rPr lang="ru-RU" sz="2400" dirty="0">
                <a:solidFill>
                  <a:srgbClr val="FFC000"/>
                </a:solidFill>
                <a:latin typeface="Times New Roman" pitchFamily="18" charset="0"/>
                <a:cs typeface="Times New Roman" pitchFamily="18" charset="0"/>
              </a:rPr>
              <a:t>наркотики по мелким оптовикам, подконтрольным сбытчикам или точкам сбыта (в некоторых случаях лично развозят).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Осуществляют </a:t>
            </a:r>
            <a:r>
              <a:rPr lang="ru-RU" sz="2400" dirty="0">
                <a:solidFill>
                  <a:srgbClr val="FFC000"/>
                </a:solidFill>
                <a:latin typeface="Times New Roman" pitchFamily="18" charset="0"/>
                <a:cs typeface="Times New Roman" pitchFamily="18" charset="0"/>
              </a:rPr>
              <a:t>связь с преступными группировками «</a:t>
            </a:r>
            <a:r>
              <a:rPr lang="ru-RU" sz="2400" dirty="0" err="1">
                <a:solidFill>
                  <a:srgbClr val="FFC000"/>
                </a:solidFill>
                <a:latin typeface="Times New Roman" pitchFamily="18" charset="0"/>
                <a:cs typeface="Times New Roman" pitchFamily="18" charset="0"/>
              </a:rPr>
              <a:t>крышующими</a:t>
            </a:r>
            <a:r>
              <a:rPr lang="ru-RU" sz="2400" dirty="0">
                <a:solidFill>
                  <a:srgbClr val="FFC000"/>
                </a:solidFill>
                <a:latin typeface="Times New Roman" pitchFamily="18" charset="0"/>
                <a:cs typeface="Times New Roman" pitchFamily="18" charset="0"/>
              </a:rPr>
              <a:t>» их, с представителями правоохранительных органов.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Организуют </a:t>
            </a:r>
            <a:r>
              <a:rPr lang="ru-RU" sz="2400" dirty="0">
                <a:solidFill>
                  <a:srgbClr val="FFC000"/>
                </a:solidFill>
                <a:latin typeface="Times New Roman" pitchFamily="18" charset="0"/>
                <a:cs typeface="Times New Roman" pitchFamily="18" charset="0"/>
              </a:rPr>
              <a:t>и в редких случаях выполняют физическую защиту (только при конфликтах внутри цыганской диаспоры). Распределяют доходы. Женщины контролируют или непосредственно осуществляют сбыт наркотиков.</a:t>
            </a:r>
          </a:p>
        </p:txBody>
      </p:sp>
    </p:spTree>
    <p:extLst>
      <p:ext uri="{BB962C8B-B14F-4D97-AF65-F5344CB8AC3E}">
        <p14:creationId xmlns:p14="http://schemas.microsoft.com/office/powerpoint/2010/main" val="8411241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7012" y="1484784"/>
            <a:ext cx="8136904"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Цыганские группы возникают и поддерживаются клановыми, родственными связями.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Другие </a:t>
            </a:r>
            <a:r>
              <a:rPr lang="ru-RU" sz="2400" dirty="0">
                <a:solidFill>
                  <a:srgbClr val="FFC000"/>
                </a:solidFill>
                <a:latin typeface="Times New Roman" pitchFamily="18" charset="0"/>
                <a:cs typeface="Times New Roman" pitchFamily="18" charset="0"/>
              </a:rPr>
              <a:t>социальные характеристики (образование, возраст, наличие криминального опыта) аналогичные распространителям по крупным устойчивым каналам.</a:t>
            </a:r>
          </a:p>
        </p:txBody>
      </p:sp>
    </p:spTree>
    <p:extLst>
      <p:ext uri="{BB962C8B-B14F-4D97-AF65-F5344CB8AC3E}">
        <p14:creationId xmlns:p14="http://schemas.microsoft.com/office/powerpoint/2010/main" val="36998914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908720"/>
            <a:ext cx="8208912" cy="3785652"/>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кавказских и азиатских диаспорах распространением наркотиков почти всегда занимаются мужчины. </a:t>
            </a:r>
            <a:endParaRPr lang="ru-RU" sz="2400" dirty="0" smtClean="0">
              <a:solidFill>
                <a:srgbClr val="FFC000"/>
              </a:solidFill>
              <a:latin typeface="Times New Roman" pitchFamily="18" charset="0"/>
              <a:cs typeface="Times New Roman" pitchFamily="18" charset="0"/>
            </a:endParaRP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Они </a:t>
            </a:r>
            <a:r>
              <a:rPr lang="ru-RU" sz="2400" dirty="0">
                <a:solidFill>
                  <a:srgbClr val="FFC000"/>
                </a:solidFill>
                <a:latin typeface="Times New Roman" pitchFamily="18" charset="0"/>
                <a:cs typeface="Times New Roman" pitchFamily="18" charset="0"/>
              </a:rPr>
              <a:t>распределяют между собой указанные функции в зависимости от статуса в диаспоре. </a:t>
            </a:r>
            <a:endParaRPr lang="ru-RU" sz="2400" dirty="0" smtClean="0">
              <a:solidFill>
                <a:srgbClr val="FFC000"/>
              </a:solidFill>
              <a:latin typeface="Times New Roman" pitchFamily="18" charset="0"/>
              <a:cs typeface="Times New Roman" pitchFamily="18" charset="0"/>
            </a:endParaRP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этих диаспорах группы строятся в основном на землячестве – в них входят представители одной местности, в которой ранее проживали или в которой проживает большинство родственников (из одного села, района и т.д.). </a:t>
            </a:r>
          </a:p>
        </p:txBody>
      </p:sp>
    </p:spTree>
    <p:extLst>
      <p:ext uri="{BB962C8B-B14F-4D97-AF65-F5344CB8AC3E}">
        <p14:creationId xmlns:p14="http://schemas.microsoft.com/office/powerpoint/2010/main" val="384552815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980728"/>
            <a:ext cx="7920880"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азиатских и кавказских диаспорах распространением занимаются только взрослые лица.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цыганских в распространение вовлекаются и малолетние (с 10-11 лет как исполнители хранения и сбыта, с 14-16 лет как контролирующие исполнителей на отдельных точках).</a:t>
            </a:r>
          </a:p>
        </p:txBody>
      </p:sp>
    </p:spTree>
    <p:extLst>
      <p:ext uri="{BB962C8B-B14F-4D97-AF65-F5344CB8AC3E}">
        <p14:creationId xmlns:p14="http://schemas.microsoft.com/office/powerpoint/2010/main" val="3110582776"/>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76672"/>
            <a:ext cx="8352928"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Ростовской области кавказские диаспоры специализируются на распространении героина и </a:t>
            </a:r>
            <a:r>
              <a:rPr lang="ru-RU" sz="2400" dirty="0" err="1">
                <a:solidFill>
                  <a:srgbClr val="FFC000"/>
                </a:solidFill>
                <a:latin typeface="Times New Roman" pitchFamily="18" charset="0"/>
                <a:cs typeface="Times New Roman" pitchFamily="18" charset="0"/>
              </a:rPr>
              <a:t>каннабиноидных</a:t>
            </a:r>
            <a:r>
              <a:rPr lang="ru-RU" sz="2400" dirty="0">
                <a:solidFill>
                  <a:srgbClr val="FFC000"/>
                </a:solidFill>
                <a:latin typeface="Times New Roman" pitchFamily="18" charset="0"/>
                <a:cs typeface="Times New Roman" pitchFamily="18" charset="0"/>
              </a:rPr>
              <a:t> наркотиков.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Азиатские </a:t>
            </a:r>
            <a:r>
              <a:rPr lang="ru-RU" sz="2400" dirty="0">
                <a:solidFill>
                  <a:srgbClr val="FFC000"/>
                </a:solidFill>
                <a:latin typeface="Times New Roman" pitchFamily="18" charset="0"/>
                <a:cs typeface="Times New Roman" pitchFamily="18" charset="0"/>
              </a:rPr>
              <a:t>- опийных (как опий, так и героин) и </a:t>
            </a:r>
            <a:r>
              <a:rPr lang="ru-RU" sz="2400" dirty="0" err="1">
                <a:solidFill>
                  <a:srgbClr val="FFC000"/>
                </a:solidFill>
                <a:latin typeface="Times New Roman" pitchFamily="18" charset="0"/>
                <a:cs typeface="Times New Roman" pitchFamily="18" charset="0"/>
              </a:rPr>
              <a:t>каннабиноидных</a:t>
            </a:r>
            <a:r>
              <a:rPr lang="ru-RU" sz="2400" dirty="0">
                <a:solidFill>
                  <a:srgbClr val="FFC000"/>
                </a:solidFill>
                <a:latin typeface="Times New Roman" pitchFamily="18" charset="0"/>
                <a:cs typeface="Times New Roman" pitchFamily="18" charset="0"/>
              </a:rPr>
              <a:t>.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Цыганские </a:t>
            </a:r>
            <a:r>
              <a:rPr lang="ru-RU" sz="2400" dirty="0">
                <a:solidFill>
                  <a:srgbClr val="FFC000"/>
                </a:solidFill>
                <a:latin typeface="Times New Roman" pitchFamily="18" charset="0"/>
                <a:cs typeface="Times New Roman" pitchFamily="18" charset="0"/>
              </a:rPr>
              <a:t>- в основном на распространении опия.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последние годы цыганские кланы все больше вовлекаются в распространение героина. Они же специализируются на распространении ангидрида уксусной кислоты («гидра») – компонент для очистки опия от примесей, который относится к ядовитым веществам, сбыт его образует самостоятельный состав преступления.</a:t>
            </a:r>
          </a:p>
        </p:txBody>
      </p:sp>
    </p:spTree>
    <p:extLst>
      <p:ext uri="{BB962C8B-B14F-4D97-AF65-F5344CB8AC3E}">
        <p14:creationId xmlns:p14="http://schemas.microsoft.com/office/powerpoint/2010/main" val="407679600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208912" cy="5632311"/>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Описанные группы (особенно в цыганской диаспоре) в большинстве своем не имеют в своем составе лиц, специализирующихся на физической защите всего клана или семьи. Как правило, они находятся под влиянием организованных преступных групп, контролирующих территорию, на которой осуществляется распространение. Эти группы непосредственно не вовлечены в распространение наркотиков. От них скрывается поставщик,  структура группы, места хранения и объем оборота. Они только «собирают дань» деньгами и определенным количеством наркотиков «на </a:t>
            </a:r>
            <a:r>
              <a:rPr lang="ru-RU" sz="2400" dirty="0" err="1">
                <a:solidFill>
                  <a:srgbClr val="FFC000"/>
                </a:solidFill>
                <a:latin typeface="Times New Roman" pitchFamily="18" charset="0"/>
                <a:cs typeface="Times New Roman" pitchFamily="18" charset="0"/>
              </a:rPr>
              <a:t>общак</a:t>
            </a:r>
            <a:r>
              <a:rPr lang="ru-RU" sz="2400" dirty="0">
                <a:solidFill>
                  <a:srgbClr val="FFC000"/>
                </a:solidFill>
                <a:latin typeface="Times New Roman" pitchFamily="18" charset="0"/>
                <a:cs typeface="Times New Roman" pitchFamily="18" charset="0"/>
              </a:rPr>
              <a:t>». Именно они осуществляют поддержку в случае угрозы лидеру сбытчиков, так как заинтересованы в его доходах. А так же в случае острых затяжных конфликтов исполнителей сбыта с большими группами наркоманов. </a:t>
            </a:r>
          </a:p>
        </p:txBody>
      </p:sp>
    </p:spTree>
    <p:extLst>
      <p:ext uri="{BB962C8B-B14F-4D97-AF65-F5344CB8AC3E}">
        <p14:creationId xmlns:p14="http://schemas.microsoft.com/office/powerpoint/2010/main" val="608595484"/>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582341"/>
            <a:ext cx="7992888" cy="230832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Однако, в некоторых случаях они могут установить ценовые границы на наркотики в своем районе, предъявлять претензии по качеству сбываемого товара.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Могут </a:t>
            </a:r>
            <a:r>
              <a:rPr lang="ru-RU" sz="2400" dirty="0">
                <a:solidFill>
                  <a:srgbClr val="FFC000"/>
                </a:solidFill>
                <a:latin typeface="Times New Roman" pitchFamily="18" charset="0"/>
                <a:cs typeface="Times New Roman" pitchFamily="18" charset="0"/>
              </a:rPr>
              <a:t>даже «закрыть» отдельные точки или временно приостановить распространение.</a:t>
            </a:r>
          </a:p>
        </p:txBody>
      </p:sp>
    </p:spTree>
    <p:extLst>
      <p:ext uri="{BB962C8B-B14F-4D97-AF65-F5344CB8AC3E}">
        <p14:creationId xmlns:p14="http://schemas.microsoft.com/office/powerpoint/2010/main" val="400878090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124744"/>
            <a:ext cx="8136904"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Кроме представителей указанных этнических групп распространением наркотиков на данном уровне занимаются представители русского местного населения. </a:t>
            </a:r>
          </a:p>
          <a:p>
            <a:r>
              <a:rPr lang="ru-RU" sz="2400" dirty="0">
                <a:solidFill>
                  <a:srgbClr val="FFC000"/>
                </a:solidFill>
                <a:latin typeface="Times New Roman" pitchFamily="18" charset="0"/>
                <a:cs typeface="Times New Roman" pitchFamily="18" charset="0"/>
              </a:rPr>
              <a:t>Они из числа состоятельных граждан. Обычно это студенты престижных вузов. А так же бывшие частные предприниматели, ориентированные на незаконные способы получения доходов. </a:t>
            </a:r>
          </a:p>
          <a:p>
            <a:r>
              <a:rPr lang="ru-RU" sz="2400" dirty="0">
                <a:solidFill>
                  <a:srgbClr val="FFC000"/>
                </a:solidFill>
                <a:latin typeface="Times New Roman" pitchFamily="18" charset="0"/>
                <a:cs typeface="Times New Roman" pitchFamily="18" charset="0"/>
              </a:rPr>
              <a:t>Социальные характеристики этих лиц схожи с теми, кто совершает мошенничество:  высокий уровень образования, интеллекта, достаточно зрелый возраст – около 25 лет, наличие семьи, общительность, низкий уровень агрессии и конфликтности. </a:t>
            </a:r>
          </a:p>
        </p:txBody>
      </p:sp>
    </p:spTree>
    <p:extLst>
      <p:ext uri="{BB962C8B-B14F-4D97-AF65-F5344CB8AC3E}">
        <p14:creationId xmlns:p14="http://schemas.microsoft.com/office/powerpoint/2010/main" val="1339143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420888"/>
            <a:ext cx="8136904"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§2. Общие особенности преступлений, связанных с распространением наркотиков.</a:t>
            </a:r>
          </a:p>
        </p:txBody>
      </p:sp>
    </p:spTree>
    <p:extLst>
      <p:ext uri="{BB962C8B-B14F-4D97-AF65-F5344CB8AC3E}">
        <p14:creationId xmlns:p14="http://schemas.microsoft.com/office/powerpoint/2010/main" val="3903271899"/>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3105835"/>
            <a:ext cx="4572000" cy="830997"/>
          </a:xfrm>
          <a:prstGeom prst="rect">
            <a:avLst/>
          </a:prstGeom>
        </p:spPr>
        <p:txBody>
          <a:bodyPr>
            <a:spAutoFit/>
          </a:bodyPr>
          <a:lstStyle/>
          <a:p>
            <a:pPr algn="ctr"/>
            <a:r>
              <a:rPr lang="ru-RU" sz="2400" dirty="0">
                <a:solidFill>
                  <a:srgbClr val="FFC000"/>
                </a:solidFill>
                <a:latin typeface="Times New Roman" pitchFamily="18" charset="0"/>
                <a:cs typeface="Times New Roman" pitchFamily="18" charset="0"/>
              </a:rPr>
              <a:t>Категории лиц, являющихся исполнителями сбыта.</a:t>
            </a:r>
          </a:p>
        </p:txBody>
      </p:sp>
    </p:spTree>
    <p:extLst>
      <p:ext uri="{BB962C8B-B14F-4D97-AF65-F5344CB8AC3E}">
        <p14:creationId xmlns:p14="http://schemas.microsoft.com/office/powerpoint/2010/main" val="3468358993"/>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764704"/>
            <a:ext cx="8136904" cy="4893647"/>
          </a:xfrm>
          <a:prstGeom prst="rect">
            <a:avLst/>
          </a:prstGeom>
        </p:spPr>
        <p:txBody>
          <a:bodyPr wrap="square">
            <a:spAutoFit/>
          </a:bodyPr>
          <a:lstStyle/>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непосредственный сбыт наркотиков потребителям вовлечены в основном наркоманы.</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Исполнители </a:t>
            </a:r>
            <a:r>
              <a:rPr lang="ru-RU" sz="2400" dirty="0">
                <a:solidFill>
                  <a:srgbClr val="FFC000"/>
                </a:solidFill>
                <a:latin typeface="Times New Roman" pitchFamily="18" charset="0"/>
                <a:cs typeface="Times New Roman" pitchFamily="18" charset="0"/>
              </a:rPr>
              <a:t>сбыта наркотиков, распространяемых цыганскими кланами (в основном опий и его растворы): </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Наркоманы </a:t>
            </a:r>
            <a:r>
              <a:rPr lang="ru-RU" sz="2400" dirty="0">
                <a:solidFill>
                  <a:srgbClr val="FFC000"/>
                </a:solidFill>
                <a:latin typeface="Times New Roman" pitchFamily="18" charset="0"/>
                <a:cs typeface="Times New Roman" pitchFamily="18" charset="0"/>
              </a:rPr>
              <a:t>из среды местного населения.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подавляющем большинстве женщины молодого возраста (до 30 лет), имеющие невысокий уровень образования. Имеют криминальный опыт или связи в криминальной среде. Часто они имеют интимные отношения с организатором или его родственниками, иногда даже детей от них.</a:t>
            </a:r>
          </a:p>
        </p:txBody>
      </p:sp>
    </p:spTree>
    <p:extLst>
      <p:ext uri="{BB962C8B-B14F-4D97-AF65-F5344CB8AC3E}">
        <p14:creationId xmlns:p14="http://schemas.microsoft.com/office/powerpoint/2010/main" val="234502570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04098" y="1340768"/>
            <a:ext cx="8208912" cy="3416320"/>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Исполнителями сбыта там же являются и представители цыганского этноса - наиболее бедные и менее уважаемые женщины в клане.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Либо </a:t>
            </a:r>
            <a:r>
              <a:rPr lang="ru-RU" sz="2400" dirty="0">
                <a:solidFill>
                  <a:srgbClr val="FFC000"/>
                </a:solidFill>
                <a:latin typeface="Times New Roman" pitchFamily="18" charset="0"/>
                <a:cs typeface="Times New Roman" pitchFamily="18" charset="0"/>
              </a:rPr>
              <a:t>попавшие в клан чужаки (снохи, дальние родственницы, принятые на попечение девочки).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Женщины </a:t>
            </a:r>
            <a:r>
              <a:rPr lang="ru-RU" sz="2400" dirty="0">
                <a:solidFill>
                  <a:srgbClr val="FFC000"/>
                </a:solidFill>
                <a:latin typeface="Times New Roman" pitchFamily="18" charset="0"/>
                <a:cs typeface="Times New Roman" pitchFamily="18" charset="0"/>
              </a:rPr>
              <a:t>всех возрастных категорий.  Героин чаще сбывают сами цыганки, не доверяя его местным наркоманам.</a:t>
            </a:r>
          </a:p>
        </p:txBody>
      </p:sp>
    </p:spTree>
    <p:extLst>
      <p:ext uri="{BB962C8B-B14F-4D97-AF65-F5344CB8AC3E}">
        <p14:creationId xmlns:p14="http://schemas.microsoft.com/office/powerpoint/2010/main" val="414354953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620688"/>
            <a:ext cx="8136904" cy="5262979"/>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Исполнители сбыта наркотиков, распространяемые представителями кавказской и азиатской диаспор (</a:t>
            </a:r>
            <a:r>
              <a:rPr lang="ru-RU" sz="2400" dirty="0" err="1">
                <a:solidFill>
                  <a:srgbClr val="FFC000"/>
                </a:solidFill>
                <a:latin typeface="Times New Roman" pitchFamily="18" charset="0"/>
                <a:cs typeface="Times New Roman" pitchFamily="18" charset="0"/>
              </a:rPr>
              <a:t>каннабиноидные</a:t>
            </a:r>
            <a:r>
              <a:rPr lang="ru-RU" sz="2400" dirty="0">
                <a:solidFill>
                  <a:srgbClr val="FFC000"/>
                </a:solidFill>
                <a:latin typeface="Times New Roman" pitchFamily="18" charset="0"/>
                <a:cs typeface="Times New Roman" pitchFamily="18" charset="0"/>
              </a:rPr>
              <a:t> наркотики, реже опий): </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большинстве случаев небогатые и менее уважаемые в диаспоре мужчины.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Всех </a:t>
            </a:r>
            <a:r>
              <a:rPr lang="ru-RU" sz="2400" dirty="0">
                <a:solidFill>
                  <a:srgbClr val="FFC000"/>
                </a:solidFill>
                <a:latin typeface="Times New Roman" pitchFamily="18" charset="0"/>
                <a:cs typeface="Times New Roman" pitchFamily="18" charset="0"/>
              </a:rPr>
              <a:t>возрастных категорий.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Имеют </a:t>
            </a:r>
            <a:r>
              <a:rPr lang="ru-RU" sz="2400" dirty="0">
                <a:solidFill>
                  <a:srgbClr val="FFC000"/>
                </a:solidFill>
                <a:latin typeface="Times New Roman" pitchFamily="18" charset="0"/>
                <a:cs typeface="Times New Roman" pitchFamily="18" charset="0"/>
              </a:rPr>
              <a:t>невысокий уровень образования, непродолжительный период проживания в данной местности, плохо владеют русским языком. Большинство их сами употребляют те же наркотики, которые сбывают. В редких случаях в качестве исполнителей привлекаются местные женщины, сожительствующие с представителем диаспоры. Чаще всего наркоманки среднего возраста.</a:t>
            </a:r>
          </a:p>
        </p:txBody>
      </p:sp>
    </p:spTree>
    <p:extLst>
      <p:ext uri="{BB962C8B-B14F-4D97-AF65-F5344CB8AC3E}">
        <p14:creationId xmlns:p14="http://schemas.microsoft.com/office/powerpoint/2010/main" val="593573769"/>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836712"/>
            <a:ext cx="8064896"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Исполнители сбыта наркотиков, распространяемых представителями  местного русского населения (героин, </a:t>
            </a:r>
            <a:r>
              <a:rPr lang="ru-RU" sz="2400" dirty="0" err="1">
                <a:solidFill>
                  <a:srgbClr val="FFC000"/>
                </a:solidFill>
                <a:latin typeface="Times New Roman" pitchFamily="18" charset="0"/>
                <a:cs typeface="Times New Roman" pitchFamily="18" charset="0"/>
              </a:rPr>
              <a:t>первитин</a:t>
            </a:r>
            <a:r>
              <a:rPr lang="ru-RU" sz="2400" dirty="0">
                <a:solidFill>
                  <a:srgbClr val="FFC000"/>
                </a:solidFill>
                <a:latin typeface="Times New Roman" pitchFamily="18" charset="0"/>
                <a:cs typeface="Times New Roman" pitchFamily="18" charset="0"/>
              </a:rPr>
              <a:t>, наркотические лекарственные средства, гашиш): </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большинстве случаев студенты вузов и средних специальных учебных заведений (то есть в возрасте 16-25 лет).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большинстве случаев мужского пола.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Мелкие </a:t>
            </a:r>
            <a:r>
              <a:rPr lang="ru-RU" sz="2400" dirty="0">
                <a:solidFill>
                  <a:srgbClr val="FFC000"/>
                </a:solidFill>
                <a:latin typeface="Times New Roman" pitchFamily="18" charset="0"/>
                <a:cs typeface="Times New Roman" pitchFamily="18" charset="0"/>
              </a:rPr>
              <a:t>служащие коммерческих структур, продавцы на рынках (той же возрастной категории). </a:t>
            </a:r>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Сами </a:t>
            </a:r>
            <a:r>
              <a:rPr lang="ru-RU" sz="2400" dirty="0">
                <a:solidFill>
                  <a:srgbClr val="FFC000"/>
                </a:solidFill>
                <a:latin typeface="Times New Roman" pitchFamily="18" charset="0"/>
                <a:cs typeface="Times New Roman" pitchFamily="18" charset="0"/>
              </a:rPr>
              <a:t>употребляют те же наркотики. Имеют связи в криминальной среде. Многие в прошлом спортсмены.</a:t>
            </a:r>
          </a:p>
        </p:txBody>
      </p:sp>
    </p:spTree>
    <p:extLst>
      <p:ext uri="{BB962C8B-B14F-4D97-AF65-F5344CB8AC3E}">
        <p14:creationId xmlns:p14="http://schemas.microsoft.com/office/powerpoint/2010/main" val="16645475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692696"/>
            <a:ext cx="8208912"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отдельную категорию можно выделить лиц, занимающихся распространением наркотиков, переведенных из легального оборота (похищенных путем списания, подмены, приобретенных мошенническим путем  по фиктивным накладным, поддельным рецептам).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Сети </a:t>
            </a:r>
            <a:r>
              <a:rPr lang="ru-RU" sz="2400" dirty="0">
                <a:solidFill>
                  <a:srgbClr val="FFC000"/>
                </a:solidFill>
                <a:latin typeface="Times New Roman" pitchFamily="18" charset="0"/>
                <a:cs typeface="Times New Roman" pitchFamily="18" charset="0"/>
              </a:rPr>
              <a:t>распространения таких наркотиков очень ограничены в связи с небольшим объемом распространяемого внутри ее товара.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Весь </a:t>
            </a:r>
            <a:r>
              <a:rPr lang="ru-RU" sz="2400" dirty="0">
                <a:solidFill>
                  <a:srgbClr val="FFC000"/>
                </a:solidFill>
                <a:latin typeface="Times New Roman" pitchFamily="18" charset="0"/>
                <a:cs typeface="Times New Roman" pitchFamily="18" charset="0"/>
              </a:rPr>
              <a:t>цикл от момента изъятия и непосредственного сбыта осуществляют 2-3 человека. </a:t>
            </a:r>
          </a:p>
        </p:txBody>
      </p:sp>
    </p:spTree>
    <p:extLst>
      <p:ext uri="{BB962C8B-B14F-4D97-AF65-F5344CB8AC3E}">
        <p14:creationId xmlns:p14="http://schemas.microsoft.com/office/powerpoint/2010/main" val="434855943"/>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764704"/>
            <a:ext cx="7992888" cy="4154984"/>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Категорию лиц, совершающих незаконное изъятие (хищение) наркотических лекарственных средств, составляют в основном женщины – сотрудницы медучреждений.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большинстве среднего возраста, имеющие достаточно большой стаж работы.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Как </a:t>
            </a:r>
            <a:r>
              <a:rPr lang="ru-RU" sz="2400" dirty="0">
                <a:solidFill>
                  <a:srgbClr val="FFC000"/>
                </a:solidFill>
                <a:latin typeface="Times New Roman" pitchFamily="18" charset="0"/>
                <a:cs typeface="Times New Roman" pitchFamily="18" charset="0"/>
              </a:rPr>
              <a:t>правило, не замужние, сожительствующие с ранее судимыми или мужчинами, поддерживающими отношения с криминальной средой.</a:t>
            </a:r>
          </a:p>
        </p:txBody>
      </p:sp>
    </p:spTree>
    <p:extLst>
      <p:ext uri="{BB962C8B-B14F-4D97-AF65-F5344CB8AC3E}">
        <p14:creationId xmlns:p14="http://schemas.microsoft.com/office/powerpoint/2010/main" val="13170018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81755" y="908720"/>
            <a:ext cx="7992888" cy="3046988"/>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Категорию лиц, совершающих непосредственно сбыт таких наркотиков, составляют, соответственно, указанные сожители.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Кроме </a:t>
            </a:r>
            <a:r>
              <a:rPr lang="ru-RU" sz="2400" dirty="0">
                <a:solidFill>
                  <a:srgbClr val="FFC000"/>
                </a:solidFill>
                <a:latin typeface="Times New Roman" pitchFamily="18" charset="0"/>
                <a:cs typeface="Times New Roman" pitchFamily="18" charset="0"/>
              </a:rPr>
              <a:t>того, бывшие сотрудники медучреждений или лица, имеющие медицинское образование, по каким-либо причинам не работающие, имеющие доверительные отношения с данными сотрудницами.</a:t>
            </a:r>
          </a:p>
        </p:txBody>
      </p:sp>
    </p:spTree>
    <p:extLst>
      <p:ext uri="{BB962C8B-B14F-4D97-AF65-F5344CB8AC3E}">
        <p14:creationId xmlns:p14="http://schemas.microsoft.com/office/powerpoint/2010/main" val="353136391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1772816"/>
            <a:ext cx="8280920" cy="830997"/>
          </a:xfrm>
          <a:prstGeom prst="rect">
            <a:avLst/>
          </a:prstGeom>
        </p:spPr>
        <p:txBody>
          <a:bodyPr wrap="square">
            <a:spAutoFit/>
          </a:bodyPr>
          <a:lstStyle/>
          <a:p>
            <a:pPr algn="ctr"/>
            <a:r>
              <a:rPr lang="ru-RU" sz="2400" dirty="0">
                <a:solidFill>
                  <a:srgbClr val="FFC000"/>
                </a:solidFill>
                <a:latin typeface="Times New Roman" pitchFamily="18" charset="0"/>
                <a:cs typeface="Times New Roman" pitchFamily="18" charset="0"/>
              </a:rPr>
              <a:t>Категории сотрудников правоохранительных органов, вовлеченных в распространение наркотиков.</a:t>
            </a:r>
          </a:p>
        </p:txBody>
      </p:sp>
    </p:spTree>
    <p:extLst>
      <p:ext uri="{BB962C8B-B14F-4D97-AF65-F5344CB8AC3E}">
        <p14:creationId xmlns:p14="http://schemas.microsoft.com/office/powerpoint/2010/main" val="192860320"/>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764704"/>
            <a:ext cx="8136904" cy="4524315"/>
          </a:xfrm>
          <a:prstGeom prst="rect">
            <a:avLst/>
          </a:prstGeom>
        </p:spPr>
        <p:txBody>
          <a:bodyPr wrap="square">
            <a:spAutoFit/>
          </a:bodyPr>
          <a:lstStyle/>
          <a:p>
            <a:r>
              <a:rPr lang="ru-RU" sz="2400" dirty="0">
                <a:solidFill>
                  <a:srgbClr val="FFC000"/>
                </a:solidFill>
                <a:latin typeface="Times New Roman" pitchFamily="18" charset="0"/>
                <a:cs typeface="Times New Roman" pitchFamily="18" charset="0"/>
              </a:rPr>
              <a:t>В последние годы все чаще выявляются факты непосредственного участия в распространении наркотиков сотрудников полиции и системы исполнения наказаний. </a:t>
            </a:r>
          </a:p>
          <a:p>
            <a:endParaRPr lang="ru-RU" sz="2400" dirty="0" smtClean="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В </a:t>
            </a:r>
            <a:r>
              <a:rPr lang="ru-RU" sz="2400" dirty="0">
                <a:solidFill>
                  <a:srgbClr val="FFC000"/>
                </a:solidFill>
                <a:latin typeface="Times New Roman" pitchFamily="18" charset="0"/>
                <a:cs typeface="Times New Roman" pitchFamily="18" charset="0"/>
              </a:rPr>
              <a:t>полиции это в большинстве случаев сотрудники, имеющие непродолжительный стаж работы (1-2 года), пристрастившиеся в наркотикам с начала доступа к наркотикам по службе. </a:t>
            </a:r>
            <a:endParaRPr lang="ru-RU" sz="2400" dirty="0" smtClean="0">
              <a:solidFill>
                <a:srgbClr val="FFC000"/>
              </a:solidFill>
              <a:latin typeface="Times New Roman" pitchFamily="18" charset="0"/>
              <a:cs typeface="Times New Roman" pitchFamily="18" charset="0"/>
            </a:endParaRPr>
          </a:p>
          <a:p>
            <a:endParaRPr lang="ru-RU" sz="2400" dirty="0">
              <a:solidFill>
                <a:srgbClr val="FFC000"/>
              </a:solidFill>
              <a:latin typeface="Times New Roman" pitchFamily="18" charset="0"/>
              <a:cs typeface="Times New Roman" pitchFamily="18" charset="0"/>
            </a:endParaRPr>
          </a:p>
          <a:p>
            <a:r>
              <a:rPr lang="ru-RU" sz="2400" dirty="0" smtClean="0">
                <a:solidFill>
                  <a:srgbClr val="FFC000"/>
                </a:solidFill>
                <a:latin typeface="Times New Roman" pitchFamily="18" charset="0"/>
                <a:cs typeface="Times New Roman" pitchFamily="18" charset="0"/>
              </a:rPr>
              <a:t>Они </a:t>
            </a:r>
            <a:r>
              <a:rPr lang="ru-RU" sz="2400" dirty="0">
                <a:solidFill>
                  <a:srgbClr val="FFC000"/>
                </a:solidFill>
                <a:latin typeface="Times New Roman" pitchFamily="18" charset="0"/>
                <a:cs typeface="Times New Roman" pitchFamily="18" charset="0"/>
              </a:rPr>
              <a:t>имеют невысокий уровень интеллекта и слабый уровень профессиональной подготовки, поэтому не ориентированы на карьерный рост.</a:t>
            </a:r>
          </a:p>
        </p:txBody>
      </p:sp>
    </p:spTree>
    <p:extLst>
      <p:ext uri="{BB962C8B-B14F-4D97-AF65-F5344CB8AC3E}">
        <p14:creationId xmlns:p14="http://schemas.microsoft.com/office/powerpoint/2010/main" val="1558780433"/>
      </p:ext>
    </p:extLst>
  </p:cSld>
  <p:clrMapOvr>
    <a:masterClrMapping/>
  </p:clrMapOvr>
</p:sld>
</file>

<file path=ppt/theme/theme1.xml><?xml version="1.0" encoding="utf-8"?>
<a:theme xmlns:a="http://schemas.openxmlformats.org/drawingml/2006/main" name="Горизонт">
  <a:themeElements>
    <a:clrScheme name="Горизон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Горизон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Горизон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400</TotalTime>
  <Words>8943</Words>
  <Application>Microsoft Office PowerPoint</Application>
  <PresentationFormat>Экран (4:3)</PresentationFormat>
  <Paragraphs>599</Paragraphs>
  <Slides>166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166</vt:i4>
      </vt:variant>
    </vt:vector>
  </HeadingPairs>
  <TitlesOfParts>
    <vt:vector size="167" baseType="lpstr">
      <vt:lpstr>Горизонт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БЛАГОДАРЮ ЗА ВНИМАНИЕ!!!</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kbp10</dc:creator>
  <cp:lastModifiedBy>Л. А. Бушмакина</cp:lastModifiedBy>
  <cp:revision>138</cp:revision>
  <dcterms:created xsi:type="dcterms:W3CDTF">2014-09-23T11:10:19Z</dcterms:created>
  <dcterms:modified xsi:type="dcterms:W3CDTF">2018-12-10T12:16:35Z</dcterms:modified>
</cp:coreProperties>
</file>